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00" r:id="rId1"/>
    <p:sldMasterId id="2147483701" r:id="rId2"/>
  </p:sldMasterIdLst>
  <p:notesMasterIdLst>
    <p:notesMasterId r:id="rId47"/>
  </p:notesMasterIdLst>
  <p:handoutMasterIdLst>
    <p:handoutMasterId r:id="rId48"/>
  </p:handoutMasterIdLst>
  <p:sldIdLst>
    <p:sldId id="257" r:id="rId3"/>
    <p:sldId id="394" r:id="rId4"/>
    <p:sldId id="395" r:id="rId5"/>
    <p:sldId id="396" r:id="rId6"/>
    <p:sldId id="420" r:id="rId7"/>
    <p:sldId id="445" r:id="rId8"/>
    <p:sldId id="444" r:id="rId9"/>
    <p:sldId id="451" r:id="rId10"/>
    <p:sldId id="453" r:id="rId11"/>
    <p:sldId id="454" r:id="rId12"/>
    <p:sldId id="455" r:id="rId13"/>
    <p:sldId id="456" r:id="rId14"/>
    <p:sldId id="457" r:id="rId15"/>
    <p:sldId id="452" r:id="rId16"/>
    <p:sldId id="459" r:id="rId17"/>
    <p:sldId id="460" r:id="rId18"/>
    <p:sldId id="449" r:id="rId19"/>
    <p:sldId id="450" r:id="rId20"/>
    <p:sldId id="398" r:id="rId21"/>
    <p:sldId id="408" r:id="rId22"/>
    <p:sldId id="409" r:id="rId23"/>
    <p:sldId id="410" r:id="rId24"/>
    <p:sldId id="411" r:id="rId25"/>
    <p:sldId id="480" r:id="rId26"/>
    <p:sldId id="482" r:id="rId27"/>
    <p:sldId id="464" r:id="rId28"/>
    <p:sldId id="479" r:id="rId29"/>
    <p:sldId id="412" r:id="rId30"/>
    <p:sldId id="413" r:id="rId31"/>
    <p:sldId id="417" r:id="rId32"/>
    <p:sldId id="465" r:id="rId33"/>
    <p:sldId id="466" r:id="rId34"/>
    <p:sldId id="467" r:id="rId35"/>
    <p:sldId id="468" r:id="rId36"/>
    <p:sldId id="470" r:id="rId37"/>
    <p:sldId id="471" r:id="rId38"/>
    <p:sldId id="472" r:id="rId39"/>
    <p:sldId id="473" r:id="rId40"/>
    <p:sldId id="474" r:id="rId41"/>
    <p:sldId id="475" r:id="rId42"/>
    <p:sldId id="477" r:id="rId43"/>
    <p:sldId id="476" r:id="rId44"/>
    <p:sldId id="478" r:id="rId45"/>
    <p:sldId id="461" r:id="rId46"/>
  </p:sldIdLst>
  <p:sldSz cx="9147175" cy="6861175"/>
  <p:notesSz cx="6807200" cy="9939338"/>
  <p:embeddedFontLst>
    <p:embeddedFont>
      <p:font typeface="맑은 고딕" pitchFamily="50" charset="-127"/>
      <p:regular r:id="rId49"/>
      <p:bold r:id="rId50"/>
    </p:embeddedFont>
    <p:embeddedFont>
      <p:font typeface="HY울릉도B" pitchFamily="18" charset="-127"/>
      <p:regular r:id="rId51"/>
    </p:embeddedFont>
    <p:embeddedFont>
      <p:font typeface="HY수평선B" pitchFamily="18" charset="-127"/>
      <p:regular r:id="rId52"/>
    </p:embeddedFont>
    <p:embeddedFont>
      <p:font typeface="HY헤드라인M" pitchFamily="18" charset="-127"/>
      <p:regular r:id="rId53"/>
    </p:embeddedFont>
    <p:embeddedFont>
      <p:font typeface="휴먼모음T" pitchFamily="18" charset="-127"/>
      <p:regular r:id="rId54"/>
    </p:embeddedFont>
    <p:embeddedFont>
      <p:font typeface="HY견고딕" pitchFamily="18" charset="-127"/>
      <p:regular r:id="rId55"/>
    </p:embeddedFont>
    <p:embeddedFont>
      <p:font typeface="HY울릉도M" pitchFamily="18" charset="-127"/>
      <p:regular r:id="rId56"/>
    </p:embeddedFont>
    <p:embeddedFont>
      <p:font typeface="함초롬바탕" pitchFamily="18" charset="-127"/>
      <p:regular r:id="rId57"/>
      <p:bold r:id="rId58"/>
    </p:embeddedFont>
    <p:embeddedFont>
      <p:font typeface="10X10" charset="-127"/>
      <p:regular r:id="rId59"/>
    </p:embeddedFont>
    <p:embeddedFont>
      <p:font typeface="함초롬돋움" pitchFamily="18" charset="-127"/>
      <p:regular r:id="rId60"/>
      <p:bold r:id="rId61"/>
    </p:embeddedFont>
  </p:embeddedFontLst>
  <p:defaultTextStyle>
    <a:defPPr>
      <a:defRPr lang="ko-KR"/>
    </a:defPPr>
    <a:lvl1pPr marL="0" algn="l" defTabSz="914216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08" algn="l" defTabSz="914216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16" algn="l" defTabSz="914216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324" algn="l" defTabSz="914216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433" algn="l" defTabSz="914216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543" algn="l" defTabSz="914216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652" algn="l" defTabSz="914216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760" algn="l" defTabSz="914216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868" algn="l" defTabSz="914216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hiddenSlides="1" frameSlides="1"/>
  <p:showPr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ACF4677E-8BD2-47ae-8A1F-98590045965D">
      <hp:hncThemeShow xmlns:hp="http://schemas.haansoft.com/office/presentation/8.0" xmlns:dsp="http://schemas.microsoft.com/office/drawing/2008/diagram" xmlns:dgm="http://schemas.openxmlformats.org/drawingml/2006/diagram" xmlns:c="http://schemas.openxmlformats.org/drawingml/2006/chart" xmlns="" themeShowType="1" themeSkinType="1" themeTransitionType="1" useThemeTransition="1" byMouseClick="1" attrType="1" dur="200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017" autoAdjust="0"/>
    <p:restoredTop sz="86406" autoAdjust="0"/>
  </p:normalViewPr>
  <p:slideViewPr>
    <p:cSldViewPr>
      <p:cViewPr>
        <p:scale>
          <a:sx n="75" d="100"/>
          <a:sy n="75" d="100"/>
        </p:scale>
        <p:origin x="-2844" y="-972"/>
      </p:cViewPr>
      <p:guideLst>
        <p:guide orient="horz" pos="2157"/>
        <p:guide pos="2878"/>
      </p:guideLst>
    </p:cSldViewPr>
  </p:slideViewPr>
  <p:outlineViewPr>
    <p:cViewPr>
      <p:scale>
        <a:sx n="33" d="100"/>
        <a:sy n="33" d="100"/>
      </p:scale>
      <p:origin x="0" y="1686"/>
    </p:cViewPr>
  </p:outlineViewPr>
  <p:notesTextViewPr>
    <p:cViewPr>
      <p:scale>
        <a:sx n="100" d="100"/>
        <a:sy n="100" d="100"/>
      </p:scale>
      <p:origin x="0" y="0"/>
    </p:cViewPr>
  </p:notesTextViewPr>
  <p:gridSpacing cx="73755250" cy="7375525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font" Target="fonts/font2.fntdata"/><Relationship Id="rId55" Type="http://schemas.openxmlformats.org/officeDocument/2006/relationships/font" Target="fonts/font7.fntdata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font" Target="fonts/font6.fntdata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font" Target="fonts/font5.fntdata"/><Relationship Id="rId58" Type="http://schemas.openxmlformats.org/officeDocument/2006/relationships/font" Target="fonts/font10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1.fntdata"/><Relationship Id="rId57" Type="http://schemas.openxmlformats.org/officeDocument/2006/relationships/font" Target="fonts/font9.fntdata"/><Relationship Id="rId61" Type="http://schemas.openxmlformats.org/officeDocument/2006/relationships/font" Target="fonts/font13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font" Target="fonts/font4.fntdata"/><Relationship Id="rId60" Type="http://schemas.openxmlformats.org/officeDocument/2006/relationships/font" Target="fonts/font12.fntdata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handoutMaster" Target="handoutMasters/handoutMaster1.xml"/><Relationship Id="rId56" Type="http://schemas.openxmlformats.org/officeDocument/2006/relationships/font" Target="fonts/font8.fntdata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font" Target="fonts/font3.fntdata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font" Target="fonts/font11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26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5349" y="0"/>
            <a:ext cx="295026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60C8E4-B442-45D2-82E0-DC18EB2CD902}" type="datetimeFigureOut">
              <a:rPr lang="ko-KR" altLang="en-US" smtClean="0"/>
              <a:pPr/>
              <a:t>2019-01-28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40864"/>
            <a:ext cx="295026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5349" y="9440864"/>
            <a:ext cx="295026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528AE8-6B88-4F24-B729-5ABEEAA296A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41073151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9787" cy="496967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8" y="1"/>
            <a:ext cx="2949787" cy="496967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 lang="ko-KR" altLang="en-US"/>
            </a:pPr>
            <a:fld id="{E2B2BC9D-A816-4D0A-858B-1D023B3A8ACA}" type="datetimeFigureOut">
              <a:rPr lang="ko-KR" altLang="en-US"/>
              <a:pPr lvl="0">
                <a:defRPr lang="ko-KR" altLang="en-US"/>
              </a:pPr>
              <a:t>2019-01-28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1" y="4721186"/>
            <a:ext cx="5445760" cy="4472702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7" cy="49696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6967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 lang="ko-KR" altLang="en-US"/>
            </a:pPr>
            <a:fld id="{09F4262C-968C-4EE9-8164-CE16364706B3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413839092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2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1pPr>
    <a:lvl2pPr marL="457108" algn="l" defTabSz="9142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2pPr>
    <a:lvl3pPr marL="914216" algn="l" defTabSz="9142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3pPr>
    <a:lvl4pPr marL="1371324" algn="l" defTabSz="9142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4pPr>
    <a:lvl5pPr marL="1828433" algn="l" defTabSz="9142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5pPr>
    <a:lvl6pPr marL="2285543" algn="l" defTabSz="9142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6pPr>
    <a:lvl7pPr marL="2742652" algn="l" defTabSz="9142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7pPr>
    <a:lvl8pPr marL="3199760" algn="l" defTabSz="9142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8pPr>
    <a:lvl9pPr marL="3656868" algn="l" defTabSz="9142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슬라이드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994" y="2131397"/>
            <a:ext cx="7774585" cy="1470695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985" y="3887973"/>
            <a:ext cx="6402600" cy="17533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3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4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5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8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 smtClean="0"/>
              <a:t> 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 smtClean="0"/>
              <a:t> 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800C6A38-4290-41DD-B95C-4155372FD4A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내용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 smtClean="0"/>
              <a:t> 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 smtClean="0"/>
              <a:t> 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 smtClean="0"/>
              <a:t> </a:t>
            </a:r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 smtClean="0"/>
              <a:t> </a:t>
            </a: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구역 머리글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518" y="4408912"/>
            <a:ext cx="7774585" cy="136269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518" y="2908039"/>
            <a:ext cx="7774585" cy="1500871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0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1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32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43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5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65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86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 smtClean="0"/>
              <a:t> 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 smtClean="0"/>
              <a:t> 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내용 2개" type="twoObj" preserve="1">
  <p:cSld name="제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330" y="1600930"/>
            <a:ext cx="4039735" cy="45280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9509" y="1600930"/>
            <a:ext cx="4039735" cy="45280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 smtClean="0"/>
              <a:t> </a:t>
            </a: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 smtClean="0"/>
              <a:t> </a:t>
            </a: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만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 smtClean="0"/>
              <a:t> </a:t>
            </a:r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 smtClean="0"/>
              <a:t> </a:t>
            </a: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표" type="tbl" preserve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표 개체 틀 2"/>
          <p:cNvSpPr>
            <a:spLocks noGrp="1" noTextEdit="1"/>
          </p:cNvSpPr>
          <p:nvPr>
            <p:ph type="tbl" sz="quarter" idx="13"/>
          </p:nvPr>
        </p:nvSpPr>
        <p:spPr>
          <a:xfrm>
            <a:off x="456158" y="1643812"/>
            <a:ext cx="8231914" cy="4527264"/>
          </a:xfrm>
        </p:spPr>
        <p:txBody>
          <a:bodyPr/>
          <a:lstStyle>
            <a:lvl1pPr>
              <a:buNone/>
              <a:defRPr/>
            </a:lvl1pPr>
          </a:lstStyle>
          <a:p>
            <a:pPr lvl="0">
              <a:defRPr lang="ko-KR" altLang="en-US"/>
            </a:pPr>
            <a:r>
              <a:rPr lang="ko-KR" altLang="en-US"/>
              <a:t>표를 추가하려면 아이콘을 클릭하십시오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 smtClean="0"/>
              <a:t> 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 smtClean="0"/>
              <a:t> 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내용 4개" type="fourObj" preserve="1">
  <p:cSld name="제목 및 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57330" y="1600932"/>
            <a:ext cx="4039735" cy="21970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4649509" y="1600932"/>
            <a:ext cx="4039735" cy="21970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456158" y="3986037"/>
            <a:ext cx="4039735" cy="21970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8337" y="3986037"/>
            <a:ext cx="4039735" cy="21970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>
          <a:xfrm>
            <a:off x="455837" y="6219472"/>
            <a:ext cx="2136139" cy="503465"/>
          </a:xfrm>
          <a:noFill/>
          <a:ln w="25400" cap="flat" cmpd="sng" algn="ctr">
            <a:noFill/>
            <a:prstDash val="solid"/>
            <a:round/>
          </a:ln>
        </p:spPr>
        <p:txBody>
          <a:bodyPr/>
          <a:lstStyle/>
          <a:p>
            <a:pPr lvl="0">
              <a:defRPr lang="ko-KR" altLang="en-US"/>
            </a:pPr>
            <a:r>
              <a:rPr lang="ko-KR" altLang="en-US" b="0" i="0" smtClean="0">
                <a:solidFill>
                  <a:schemeClr val="tx1"/>
                </a:solidFill>
              </a:rPr>
              <a:t> </a:t>
            </a:r>
            <a:endParaRPr lang="ko-KR" altLang="ko-KR" b="0" i="0">
              <a:solidFill>
                <a:schemeClr val="tx1"/>
              </a:solidFill>
            </a:endParaRPr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029" y="6219472"/>
            <a:ext cx="2898512" cy="503465"/>
          </a:xfrm>
          <a:noFill/>
          <a:ln w="25400" cap="flat" cmpd="sng" algn="ctr">
            <a:noFill/>
            <a:prstDash val="solid"/>
            <a:round/>
          </a:ln>
        </p:spPr>
        <p:txBody>
          <a:bodyPr vert="horz" wrap="square" lIns="89976" tIns="46773" rIns="89976" bIns="46773" anchor="ctr">
            <a:noAutofit/>
          </a:bodyPr>
          <a:lstStyle>
            <a:lvl1pPr marL="449910" indent="-449910" defTabSz="89993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lvl1pPr>
          </a:lstStyle>
          <a:p>
            <a:pPr>
              <a:defRPr lang="ko-KR" altLang="en-US"/>
            </a:pPr>
            <a:r>
              <a:rPr lang="ko-KR" altLang="en-US" sz="1400" spc="5" dirty="0" smtClean="0">
                <a:solidFill>
                  <a:schemeClr val="tx1"/>
                </a:solidFill>
                <a:latin typeface="굴림"/>
                <a:ea typeface="굴림"/>
                <a:sym typeface="Wingdings"/>
              </a:rPr>
              <a:t> </a:t>
            </a:r>
            <a:endParaRPr lang="ko-KR" altLang="en-US" sz="1400" spc="5" dirty="0">
              <a:solidFill>
                <a:schemeClr val="tx1"/>
              </a:solidFill>
              <a:latin typeface="굴림"/>
              <a:ea typeface="굴림"/>
              <a:sym typeface="Wingdings"/>
            </a:endParaRPr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6159" y="6219472"/>
            <a:ext cx="2136195" cy="503465"/>
          </a:xfrm>
          <a:noFill/>
          <a:ln w="25400" cap="flat" cmpd="sng" algn="ctr">
            <a:noFill/>
            <a:prstDash val="solid"/>
            <a:round/>
          </a:ln>
        </p:spPr>
        <p:txBody>
          <a:bodyPr vert="horz" wrap="square" lIns="89976" tIns="46773" rIns="89976" bIns="46773" anchor="ctr">
            <a:noAutofit/>
          </a:bodyPr>
          <a:lstStyle>
            <a:lvl1pPr marL="449910" indent="-449910" algn="ctr" defTabSz="89993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lvl1pPr>
          </a:lstStyle>
          <a:p>
            <a:pPr>
              <a:defRPr lang="ko-KR" altLang="en-US"/>
            </a:pPr>
            <a:fld id="{3F01DB34-DAB2-451D-8160-1F7048C33B57}" type="slidenum">
              <a:rPr lang="en-US" altLang="ko-KR" sz="1400" spc="5" smtClean="0">
                <a:solidFill>
                  <a:schemeClr val="tx1"/>
                </a:solidFill>
                <a:latin typeface="굴림"/>
                <a:ea typeface="굴림"/>
                <a:sym typeface="Wingdings"/>
              </a:rPr>
              <a:pPr>
                <a:defRPr lang="ko-KR" altLang="en-US"/>
              </a:pPr>
              <a:t>‹#›</a:t>
            </a:fld>
            <a:r>
              <a:rPr lang="en-US" altLang="ko-KR" sz="1400" spc="5" dirty="0" smtClean="0">
                <a:solidFill>
                  <a:schemeClr val="tx1"/>
                </a:solidFill>
                <a:latin typeface="굴림"/>
                <a:ea typeface="굴림"/>
                <a:sym typeface="Wingdings"/>
              </a:rPr>
              <a:t> </a:t>
            </a:r>
            <a:endParaRPr lang="ko-KR" altLang="en-US" sz="1400" spc="5" dirty="0">
              <a:solidFill>
                <a:schemeClr val="tx1"/>
              </a:solidFill>
              <a:latin typeface="굴림"/>
              <a:ea typeface="굴림"/>
              <a:sym typeface="Wingdings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그림 및 설명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792" y="4802790"/>
            <a:ext cx="5487943" cy="566996"/>
          </a:xfrm>
        </p:spPr>
        <p:txBody>
          <a:bodyPr anchor="b"/>
          <a:lstStyle>
            <a:lvl1pPr algn="l">
              <a:defRPr sz="2000" b="1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 noTextEdit="1"/>
          </p:cNvSpPr>
          <p:nvPr>
            <p:ph type="pic" idx="1"/>
          </p:nvPr>
        </p:nvSpPr>
        <p:spPr>
          <a:xfrm>
            <a:off x="1792792" y="613056"/>
            <a:ext cx="5487943" cy="4116677"/>
          </a:xfrm>
        </p:spPr>
        <p:txBody>
          <a:bodyPr/>
          <a:lstStyle>
            <a:lvl1pPr marL="0" indent="0">
              <a:buNone/>
              <a:defRPr sz="3200"/>
            </a:lvl1pPr>
            <a:lvl2pPr marL="457108" indent="0">
              <a:buNone/>
              <a:defRPr sz="2800"/>
            </a:lvl2pPr>
            <a:lvl3pPr marL="914216" indent="0">
              <a:buNone/>
              <a:defRPr sz="2400"/>
            </a:lvl3pPr>
            <a:lvl4pPr marL="1371324" indent="0">
              <a:buNone/>
              <a:defRPr sz="2000"/>
            </a:lvl4pPr>
            <a:lvl5pPr marL="1828433" indent="0">
              <a:buNone/>
              <a:defRPr sz="2000"/>
            </a:lvl5pPr>
            <a:lvl6pPr marL="2285543" indent="0">
              <a:buNone/>
              <a:defRPr sz="2000"/>
            </a:lvl6pPr>
            <a:lvl7pPr marL="2742652" indent="0">
              <a:buNone/>
              <a:defRPr sz="2000"/>
            </a:lvl7pPr>
            <a:lvl8pPr marL="3199760" indent="0">
              <a:buNone/>
              <a:defRPr sz="2000"/>
            </a:lvl8pPr>
            <a:lvl9pPr marL="3656868" indent="0">
              <a:buNone/>
              <a:defRPr sz="2000"/>
            </a:lvl9pPr>
          </a:lstStyle>
          <a:p>
            <a:pPr lvl="0">
              <a:defRPr lang="ko-KR" altLang="en-US"/>
            </a:pPr>
            <a:r>
              <a:rPr lang="ko-KR" altLang="en-US"/>
              <a:t>그림을 추가하려면 아이콘을 클릭하십시오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792" y="5369788"/>
            <a:ext cx="5487943" cy="805229"/>
          </a:xfrm>
        </p:spPr>
        <p:txBody>
          <a:bodyPr/>
          <a:lstStyle>
            <a:lvl1pPr marL="0" indent="0">
              <a:buNone/>
              <a:defRPr sz="1400"/>
            </a:lvl1pPr>
            <a:lvl2pPr marL="457108" indent="0">
              <a:buNone/>
              <a:defRPr sz="1200"/>
            </a:lvl2pPr>
            <a:lvl3pPr marL="914216" indent="0">
              <a:buNone/>
              <a:defRPr sz="1000"/>
            </a:lvl3pPr>
            <a:lvl4pPr marL="1371324" indent="0">
              <a:buNone/>
              <a:defRPr sz="900"/>
            </a:lvl4pPr>
            <a:lvl5pPr marL="1828433" indent="0">
              <a:buNone/>
              <a:defRPr sz="900"/>
            </a:lvl5pPr>
            <a:lvl6pPr marL="2285543" indent="0">
              <a:buNone/>
              <a:defRPr sz="900"/>
            </a:lvl6pPr>
            <a:lvl7pPr marL="2742652" indent="0">
              <a:buNone/>
              <a:defRPr sz="900"/>
            </a:lvl7pPr>
            <a:lvl8pPr marL="3199760" indent="0">
              <a:buNone/>
              <a:defRPr sz="900"/>
            </a:lvl8pPr>
            <a:lvl9pPr marL="3656868" indent="0">
              <a:buNone/>
              <a:defRPr sz="9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 smtClean="0"/>
              <a:t> </a:t>
            </a:r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 smtClean="0"/>
              <a:t> </a:t>
            </a: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간지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" y="2131397"/>
            <a:ext cx="9146571" cy="1470695"/>
          </a:xfrm>
        </p:spPr>
        <p:txBody>
          <a:bodyPr>
            <a:normAutofit/>
          </a:bodyPr>
          <a:lstStyle>
            <a:lvl1pPr>
              <a:defRPr sz="4400" b="1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 smtClean="0"/>
              <a:t> </a:t>
            </a:r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 smtClean="0"/>
              <a:t> </a:t>
            </a: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목차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328" y="274763"/>
            <a:ext cx="8231914" cy="1143521"/>
          </a:xfrm>
        </p:spPr>
        <p:txBody>
          <a:bodyPr/>
          <a:lstStyle>
            <a:lvl1pPr>
              <a:defRPr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4" hasCustomPrompt="1"/>
          </p:nvPr>
        </p:nvSpPr>
        <p:spPr>
          <a:xfrm>
            <a:off x="2143712" y="2215575"/>
            <a:ext cx="4859133" cy="3216153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400"/>
            </a:lvl1pPr>
          </a:lstStyle>
          <a:p>
            <a:pPr lvl="0">
              <a:defRPr lang="ko-KR" altLang="en-US"/>
            </a:pPr>
            <a:r>
              <a:rPr lang="ko-KR" altLang="en-US"/>
              <a:t>첫째 목차</a:t>
            </a:r>
          </a:p>
          <a:p>
            <a:pPr lvl="0">
              <a:defRPr lang="ko-KR" altLang="en-US"/>
            </a:pPr>
            <a:r>
              <a:rPr lang="ko-KR" altLang="en-US"/>
              <a:t>둘째 목차</a:t>
            </a:r>
          </a:p>
          <a:p>
            <a:pPr lvl="0">
              <a:defRPr lang="ko-KR" altLang="en-US"/>
            </a:pPr>
            <a:r>
              <a:rPr lang="ko-KR" altLang="en-US"/>
              <a:t>셋째 목차</a:t>
            </a:r>
          </a:p>
          <a:p>
            <a:pPr lvl="0">
              <a:defRPr lang="ko-KR" altLang="en-US"/>
            </a:pPr>
            <a:r>
              <a:rPr lang="ko-KR" altLang="en-US"/>
              <a:t>넷째 목차</a:t>
            </a:r>
          </a:p>
          <a:p>
            <a:pPr lvl="0">
              <a:defRPr lang="ko-KR" altLang="en-US"/>
            </a:pPr>
            <a:r>
              <a:rPr lang="ko-KR" altLang="en-US"/>
              <a:t>다섯째 목차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 smtClean="0"/>
              <a:t> 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 smtClean="0"/>
              <a:t> 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세로 제목 및 본문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31264" y="274765"/>
            <a:ext cx="2057978" cy="5854194"/>
          </a:xfrm>
        </p:spPr>
        <p:txBody>
          <a:bodyPr vert="eaVert"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330" y="274765"/>
            <a:ext cx="6021493" cy="5854194"/>
          </a:xfrm>
        </p:spPr>
        <p:txBody>
          <a:bodyPr vert="eaVert"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 smtClean="0"/>
              <a:t> 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 smtClean="0"/>
              <a:t> 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6038" y="2131415"/>
            <a:ext cx="7775099" cy="1470706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2076" y="3887999"/>
            <a:ext cx="6403023" cy="175341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 smtClean="0"/>
              <a:t> 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 smtClean="0"/>
              <a:t> 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800C6A38-4290-41DD-B95C-4155372FD4AF}" type="slidenum">
              <a:rPr lang="ko-KR" altLang="en-US" smtClean="0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 smtClean="0"/>
              <a:t> 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 smtClean="0"/>
              <a:t> 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 smtClean="0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567" y="4408944"/>
            <a:ext cx="7775099" cy="136270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567" y="2908062"/>
            <a:ext cx="7775099" cy="150088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9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9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9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9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9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 smtClean="0"/>
              <a:t> </a:t>
            </a:r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 smtClean="0"/>
              <a:t> 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 smtClean="0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362" y="1600944"/>
            <a:ext cx="4041591" cy="453123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51406" y="1600944"/>
            <a:ext cx="4041590" cy="453123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 b="0" i="0" smtClean="0">
                <a:solidFill>
                  <a:schemeClr val="tx1"/>
                </a:solidFill>
              </a:rPr>
              <a:t> </a:t>
            </a:r>
            <a:endParaRPr lang="ko-KR" altLang="ko-KR" b="0" i="0">
              <a:solidFill>
                <a:schemeClr val="tx1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449910" indent="-449910" defTabSz="89993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lvl1pPr>
          </a:lstStyle>
          <a:p>
            <a:pPr>
              <a:defRPr lang="ko-KR" altLang="en-US"/>
            </a:pPr>
            <a:r>
              <a:rPr lang="ko-KR" altLang="en-US" sz="1400" spc="5" dirty="0" smtClean="0">
                <a:solidFill>
                  <a:schemeClr val="tx1"/>
                </a:solidFill>
                <a:latin typeface="굴림"/>
                <a:ea typeface="굴림"/>
                <a:sym typeface="Wingdings"/>
              </a:rPr>
              <a:t> </a:t>
            </a:r>
            <a:endParaRPr lang="ko-KR" altLang="en-US" sz="1400" spc="5" dirty="0">
              <a:solidFill>
                <a:schemeClr val="tx1"/>
              </a:solidFill>
              <a:latin typeface="굴림"/>
              <a:ea typeface="굴림"/>
              <a:sym typeface="Wingdings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449910" indent="-449910" algn="r" defTabSz="89993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 sz="12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3F01DB34-DAB2-451D-8160-1F7048C33B57}" type="slidenum">
              <a:rPr lang="en-US" altLang="ko-KR" spc="5" smtClean="0">
                <a:latin typeface="굴림"/>
                <a:ea typeface="굴림"/>
                <a:sym typeface="Wingdings"/>
              </a:rPr>
              <a:pPr>
                <a:defRPr lang="ko-KR" altLang="en-US"/>
              </a:pPr>
              <a:t>‹#›</a:t>
            </a:fld>
            <a:r>
              <a:rPr lang="en-US" altLang="ko-KR" spc="5" smtClean="0">
                <a:latin typeface="굴림"/>
                <a:ea typeface="굴림"/>
                <a:sym typeface="Wingdings"/>
              </a:rPr>
              <a:t> </a:t>
            </a:r>
            <a:endParaRPr lang="en-US" spc="5" dirty="0">
              <a:latin typeface="굴림"/>
              <a:ea typeface="굴림"/>
              <a:sym typeface="Wingdings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359" y="274765"/>
            <a:ext cx="8232458" cy="1143529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362" y="1535824"/>
            <a:ext cx="4041591" cy="64005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9" indent="0">
              <a:buNone/>
              <a:defRPr sz="2000" b="1"/>
            </a:lvl2pPr>
            <a:lvl3pPr marL="914398" indent="0">
              <a:buNone/>
              <a:defRPr sz="1800" b="1"/>
            </a:lvl3pPr>
            <a:lvl4pPr marL="1371597" indent="0">
              <a:buNone/>
              <a:defRPr sz="1600" b="1"/>
            </a:lvl4pPr>
            <a:lvl5pPr marL="1828799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399" indent="0">
              <a:buNone/>
              <a:defRPr sz="1600" b="1"/>
            </a:lvl8pPr>
            <a:lvl9pPr marL="3657599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362" y="2175882"/>
            <a:ext cx="4041591" cy="395311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6642" y="1535824"/>
            <a:ext cx="4043178" cy="64005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9" indent="0">
              <a:buNone/>
              <a:defRPr sz="2000" b="1"/>
            </a:lvl2pPr>
            <a:lvl3pPr marL="914398" indent="0">
              <a:buNone/>
              <a:defRPr sz="1800" b="1"/>
            </a:lvl3pPr>
            <a:lvl4pPr marL="1371597" indent="0">
              <a:buNone/>
              <a:defRPr sz="1600" b="1"/>
            </a:lvl4pPr>
            <a:lvl5pPr marL="1828799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399" indent="0">
              <a:buNone/>
              <a:defRPr sz="1600" b="1"/>
            </a:lvl8pPr>
            <a:lvl9pPr marL="3657599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6642" y="2175882"/>
            <a:ext cx="4043178" cy="395311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 b="0" i="0" smtClean="0">
                <a:solidFill>
                  <a:schemeClr val="tx1"/>
                </a:solidFill>
              </a:rPr>
              <a:t> </a:t>
            </a:r>
            <a:endParaRPr lang="ko-KR" altLang="ko-KR" b="0" i="0">
              <a:solidFill>
                <a:schemeClr val="tx1"/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449910" indent="-449910" defTabSz="89993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lvl1pPr>
          </a:lstStyle>
          <a:p>
            <a:pPr>
              <a:defRPr lang="ko-KR" altLang="en-US"/>
            </a:pPr>
            <a:r>
              <a:rPr lang="ko-KR" altLang="en-US" sz="1400" spc="5" dirty="0" smtClean="0">
                <a:solidFill>
                  <a:schemeClr val="tx1"/>
                </a:solidFill>
                <a:latin typeface="굴림"/>
                <a:ea typeface="굴림"/>
                <a:sym typeface="Wingdings"/>
              </a:rPr>
              <a:t> </a:t>
            </a:r>
            <a:endParaRPr lang="ko-KR" altLang="en-US" sz="1400" spc="5" dirty="0">
              <a:solidFill>
                <a:schemeClr val="tx1"/>
              </a:solidFill>
              <a:latin typeface="굴림"/>
              <a:ea typeface="굴림"/>
              <a:sym typeface="Wingdings"/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449910" indent="-449910" algn="r" defTabSz="89993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3F01DB34-DAB2-451D-8160-1F7048C33B57}" type="slidenum">
              <a:rPr lang="en-US" altLang="ko-KR" spc="5" smtClean="0">
                <a:latin typeface="굴림"/>
                <a:ea typeface="굴림"/>
                <a:sym typeface="Wingdings"/>
              </a:rPr>
              <a:pPr>
                <a:defRPr lang="ko-KR" altLang="en-US"/>
              </a:pPr>
              <a:t>‹#›</a:t>
            </a:fld>
            <a:r>
              <a:rPr lang="en-US" altLang="ko-KR" spc="5" smtClean="0">
                <a:latin typeface="굴림"/>
                <a:ea typeface="굴림"/>
                <a:sym typeface="Wingdings"/>
              </a:rPr>
              <a:t> </a:t>
            </a:r>
            <a:endParaRPr lang="en-US" spc="5" dirty="0">
              <a:latin typeface="굴림"/>
              <a:ea typeface="굴림"/>
              <a:sym typeface="Wingdings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 smtClean="0"/>
              <a:t> </a:t>
            </a:r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 smtClean="0"/>
              <a:t> 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 smtClean="0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 smtClean="0"/>
              <a:t> </a:t>
            </a:r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 smtClean="0"/>
              <a:t> 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 smtClean="0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359" y="273176"/>
            <a:ext cx="3009358" cy="11625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6291" y="273180"/>
            <a:ext cx="5113525" cy="58558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359" y="1435768"/>
            <a:ext cx="3009358" cy="4693235"/>
          </a:xfrm>
        </p:spPr>
        <p:txBody>
          <a:bodyPr/>
          <a:lstStyle>
            <a:lvl1pPr marL="0" indent="0">
              <a:buNone/>
              <a:defRPr sz="1400"/>
            </a:lvl1pPr>
            <a:lvl2pPr marL="457199" indent="0">
              <a:buNone/>
              <a:defRPr sz="1200"/>
            </a:lvl2pPr>
            <a:lvl3pPr marL="914398" indent="0">
              <a:buNone/>
              <a:defRPr sz="1000"/>
            </a:lvl3pPr>
            <a:lvl4pPr marL="1371597" indent="0">
              <a:buNone/>
              <a:defRPr sz="900"/>
            </a:lvl4pPr>
            <a:lvl5pPr marL="1828799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399" indent="0">
              <a:buNone/>
              <a:defRPr sz="900"/>
            </a:lvl8pPr>
            <a:lvl9pPr marL="3657599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 b="0" i="0" smtClean="0">
                <a:solidFill>
                  <a:schemeClr val="tx1"/>
                </a:solidFill>
              </a:rPr>
              <a:t> </a:t>
            </a:r>
            <a:endParaRPr lang="ko-KR" altLang="ko-KR" b="0" i="0">
              <a:solidFill>
                <a:schemeClr val="tx1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449910" indent="-449910" defTabSz="89993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lvl1pPr>
          </a:lstStyle>
          <a:p>
            <a:pPr>
              <a:defRPr lang="ko-KR" altLang="en-US"/>
            </a:pPr>
            <a:r>
              <a:rPr lang="ko-KR" altLang="en-US" sz="1400" spc="5" dirty="0" smtClean="0">
                <a:solidFill>
                  <a:schemeClr val="tx1"/>
                </a:solidFill>
                <a:latin typeface="굴림"/>
                <a:ea typeface="굴림"/>
                <a:sym typeface="Wingdings"/>
              </a:rPr>
              <a:t> </a:t>
            </a:r>
            <a:endParaRPr lang="ko-KR" altLang="en-US" sz="1400" spc="5" dirty="0">
              <a:solidFill>
                <a:schemeClr val="tx1"/>
              </a:solidFill>
              <a:latin typeface="굴림"/>
              <a:ea typeface="굴림"/>
              <a:sym typeface="Wingdings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449910" indent="-449910" algn="r" defTabSz="89993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3F01DB34-DAB2-451D-8160-1F7048C33B57}" type="slidenum">
              <a:rPr lang="en-US" altLang="ko-KR" spc="5" smtClean="0">
                <a:latin typeface="굴림"/>
                <a:ea typeface="굴림"/>
                <a:sym typeface="Wingdings"/>
              </a:rPr>
              <a:pPr>
                <a:defRPr lang="ko-KR" altLang="en-US"/>
              </a:pPr>
              <a:t>‹#›</a:t>
            </a:fld>
            <a:r>
              <a:rPr lang="en-US" altLang="ko-KR" spc="5" smtClean="0">
                <a:latin typeface="굴림"/>
                <a:ea typeface="굴림"/>
                <a:sym typeface="Wingdings"/>
              </a:rPr>
              <a:t> </a:t>
            </a:r>
            <a:endParaRPr lang="en-US" spc="5" dirty="0">
              <a:latin typeface="굴림"/>
              <a:ea typeface="굴림"/>
              <a:sym typeface="Wingdings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910" y="4802823"/>
            <a:ext cx="5488305" cy="5670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910" y="613062"/>
            <a:ext cx="5488305" cy="4116705"/>
          </a:xfrm>
        </p:spPr>
        <p:txBody>
          <a:bodyPr/>
          <a:lstStyle>
            <a:lvl1pPr marL="0" indent="0">
              <a:buNone/>
              <a:defRPr sz="3200"/>
            </a:lvl1pPr>
            <a:lvl2pPr marL="457199" indent="0">
              <a:buNone/>
              <a:defRPr sz="2800"/>
            </a:lvl2pPr>
            <a:lvl3pPr marL="914398" indent="0">
              <a:buNone/>
              <a:defRPr sz="2400"/>
            </a:lvl3pPr>
            <a:lvl4pPr marL="1371597" indent="0">
              <a:buNone/>
              <a:defRPr sz="2000"/>
            </a:lvl4pPr>
            <a:lvl5pPr marL="1828799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399" indent="0">
              <a:buNone/>
              <a:defRPr sz="2000"/>
            </a:lvl8pPr>
            <a:lvl9pPr marL="3657599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910" y="5369826"/>
            <a:ext cx="5488305" cy="805235"/>
          </a:xfrm>
        </p:spPr>
        <p:txBody>
          <a:bodyPr/>
          <a:lstStyle>
            <a:lvl1pPr marL="0" indent="0">
              <a:buNone/>
              <a:defRPr sz="1400"/>
            </a:lvl1pPr>
            <a:lvl2pPr marL="457199" indent="0">
              <a:buNone/>
              <a:defRPr sz="1200"/>
            </a:lvl2pPr>
            <a:lvl3pPr marL="914398" indent="0">
              <a:buNone/>
              <a:defRPr sz="1000"/>
            </a:lvl3pPr>
            <a:lvl4pPr marL="1371597" indent="0">
              <a:buNone/>
              <a:defRPr sz="900"/>
            </a:lvl4pPr>
            <a:lvl5pPr marL="1828799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399" indent="0">
              <a:buNone/>
              <a:defRPr sz="900"/>
            </a:lvl8pPr>
            <a:lvl9pPr marL="3657599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 b="0" i="0" smtClean="0">
                <a:solidFill>
                  <a:schemeClr val="tx1"/>
                </a:solidFill>
              </a:rPr>
              <a:t> </a:t>
            </a:r>
            <a:endParaRPr lang="ko-KR" altLang="ko-KR" b="0" i="0">
              <a:solidFill>
                <a:schemeClr val="tx1"/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449910" indent="-449910" defTabSz="89993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lvl1pPr>
          </a:lstStyle>
          <a:p>
            <a:pPr>
              <a:defRPr lang="ko-KR" altLang="en-US"/>
            </a:pPr>
            <a:r>
              <a:rPr lang="ko-KR" altLang="en-US" sz="1400" spc="5" dirty="0" smtClean="0">
                <a:solidFill>
                  <a:schemeClr val="tx1"/>
                </a:solidFill>
                <a:latin typeface="굴림"/>
                <a:ea typeface="굴림"/>
                <a:sym typeface="Wingdings"/>
              </a:rPr>
              <a:t> </a:t>
            </a:r>
            <a:endParaRPr lang="ko-KR" altLang="en-US" sz="1400" spc="5" dirty="0">
              <a:solidFill>
                <a:schemeClr val="tx1"/>
              </a:solidFill>
              <a:latin typeface="굴림"/>
              <a:ea typeface="굴림"/>
              <a:sym typeface="Wingdings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449910" indent="-449910" algn="r" defTabSz="89993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3F01DB34-DAB2-451D-8160-1F7048C33B57}" type="slidenum">
              <a:rPr lang="en-US" altLang="ko-KR" spc="5" smtClean="0">
                <a:latin typeface="굴림"/>
                <a:ea typeface="굴림"/>
                <a:sym typeface="Wingdings"/>
              </a:rPr>
              <a:pPr>
                <a:defRPr lang="ko-KR" altLang="en-US"/>
              </a:pPr>
              <a:t>‹#›</a:t>
            </a:fld>
            <a:r>
              <a:rPr lang="en-US" altLang="ko-KR" spc="5" smtClean="0">
                <a:latin typeface="굴림"/>
                <a:ea typeface="굴림"/>
                <a:sym typeface="Wingdings"/>
              </a:rPr>
              <a:t> </a:t>
            </a:r>
            <a:endParaRPr lang="en-US" spc="5" dirty="0">
              <a:latin typeface="굴림"/>
              <a:ea typeface="굴림"/>
              <a:sym typeface="Wingdings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 b="0" i="0" smtClean="0">
                <a:solidFill>
                  <a:schemeClr val="tx1"/>
                </a:solidFill>
              </a:rPr>
              <a:t> </a:t>
            </a:r>
            <a:endParaRPr lang="ko-KR" altLang="ko-KR" b="0" i="0">
              <a:solidFill>
                <a:schemeClr val="tx1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449910" indent="-449910" defTabSz="89993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lvl1pPr>
          </a:lstStyle>
          <a:p>
            <a:pPr>
              <a:defRPr lang="ko-KR" altLang="en-US"/>
            </a:pPr>
            <a:r>
              <a:rPr lang="ko-KR" altLang="en-US" sz="1400" spc="5" dirty="0" smtClean="0">
                <a:solidFill>
                  <a:schemeClr val="tx1"/>
                </a:solidFill>
                <a:latin typeface="굴림"/>
                <a:ea typeface="굴림"/>
                <a:sym typeface="Wingdings"/>
              </a:rPr>
              <a:t> </a:t>
            </a:r>
            <a:endParaRPr lang="ko-KR" altLang="en-US" sz="1400" spc="5" dirty="0">
              <a:solidFill>
                <a:schemeClr val="tx1"/>
              </a:solidFill>
              <a:latin typeface="굴림"/>
              <a:ea typeface="굴림"/>
              <a:sym typeface="Wingdings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449910" indent="-449910" algn="r" defTabSz="89993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3F01DB34-DAB2-451D-8160-1F7048C33B57}" type="slidenum">
              <a:rPr lang="en-US" altLang="ko-KR" spc="5" smtClean="0">
                <a:latin typeface="굴림"/>
                <a:ea typeface="굴림"/>
                <a:sym typeface="Wingdings"/>
              </a:rPr>
              <a:pPr>
                <a:defRPr lang="ko-KR" altLang="en-US"/>
              </a:pPr>
              <a:t>‹#›</a:t>
            </a:fld>
            <a:r>
              <a:rPr lang="en-US" altLang="ko-KR" spc="5" smtClean="0">
                <a:latin typeface="굴림"/>
                <a:ea typeface="굴림"/>
                <a:sym typeface="Wingdings"/>
              </a:rPr>
              <a:t> </a:t>
            </a:r>
            <a:endParaRPr lang="en-US" spc="5" dirty="0">
              <a:latin typeface="굴림"/>
              <a:ea typeface="굴림"/>
              <a:sym typeface="Wingdings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34878" y="274768"/>
            <a:ext cx="2058114" cy="5857411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359" y="274768"/>
            <a:ext cx="6025066" cy="5857411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 b="0" i="0" smtClean="0">
                <a:solidFill>
                  <a:schemeClr val="tx1"/>
                </a:solidFill>
              </a:rPr>
              <a:t> </a:t>
            </a:r>
            <a:endParaRPr lang="ko-KR" altLang="ko-KR" b="0" i="0">
              <a:solidFill>
                <a:schemeClr val="tx1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449910" indent="-449910" defTabSz="89993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lvl1pPr>
          </a:lstStyle>
          <a:p>
            <a:pPr>
              <a:defRPr lang="ko-KR" altLang="en-US"/>
            </a:pPr>
            <a:r>
              <a:rPr lang="ko-KR" altLang="en-US" sz="1400" spc="5" dirty="0" smtClean="0">
                <a:solidFill>
                  <a:schemeClr val="tx1"/>
                </a:solidFill>
                <a:latin typeface="굴림"/>
                <a:ea typeface="굴림"/>
                <a:sym typeface="Wingdings"/>
              </a:rPr>
              <a:t> </a:t>
            </a:r>
            <a:endParaRPr lang="ko-KR" altLang="en-US" sz="1400" spc="5" dirty="0">
              <a:solidFill>
                <a:schemeClr val="tx1"/>
              </a:solidFill>
              <a:latin typeface="굴림"/>
              <a:ea typeface="굴림"/>
              <a:sym typeface="Wingdings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449910" indent="-449910" algn="r" defTabSz="89993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3F01DB34-DAB2-451D-8160-1F7048C33B57}" type="slidenum">
              <a:rPr lang="en-US" altLang="ko-KR" spc="5" smtClean="0">
                <a:latin typeface="굴림"/>
                <a:ea typeface="굴림"/>
                <a:sym typeface="Wingdings"/>
              </a:rPr>
              <a:pPr>
                <a:defRPr lang="ko-KR" altLang="en-US"/>
              </a:pPr>
              <a:t>‹#›</a:t>
            </a:fld>
            <a:r>
              <a:rPr lang="en-US" altLang="ko-KR" spc="5" smtClean="0">
                <a:latin typeface="굴림"/>
                <a:ea typeface="굴림"/>
                <a:sym typeface="Wingdings"/>
              </a:rPr>
              <a:t> </a:t>
            </a:r>
            <a:endParaRPr lang="en-US" spc="5" dirty="0">
              <a:latin typeface="굴림"/>
              <a:ea typeface="굴림"/>
              <a:sym typeface="Wingdings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내용 4개" type="fourObj">
  <p:cSld name="제목 및 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57330" y="1600932"/>
            <a:ext cx="4039735" cy="21970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4649509" y="1600932"/>
            <a:ext cx="4039735" cy="21970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456158" y="3986037"/>
            <a:ext cx="4039735" cy="21970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8337" y="3986037"/>
            <a:ext cx="4039735" cy="219700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>
          <a:xfrm>
            <a:off x="455837" y="6219472"/>
            <a:ext cx="2136139" cy="503465"/>
          </a:xfrm>
          <a:noFill/>
          <a:ln w="25400" cap="flat" cmpd="sng" algn="ctr">
            <a:noFill/>
            <a:prstDash val="solid"/>
            <a:round/>
          </a:ln>
        </p:spPr>
        <p:txBody>
          <a:bodyPr/>
          <a:lstStyle/>
          <a:p>
            <a:pPr lvl="0">
              <a:defRPr lang="ko-KR" altLang="en-US"/>
            </a:pPr>
            <a:r>
              <a:rPr lang="ko-KR" altLang="en-US" b="0" i="0" smtClean="0">
                <a:solidFill>
                  <a:schemeClr val="tx1"/>
                </a:solidFill>
              </a:rPr>
              <a:t> </a:t>
            </a:r>
            <a:endParaRPr lang="ko-KR" altLang="ko-KR" b="0" i="0">
              <a:solidFill>
                <a:schemeClr val="tx1"/>
              </a:solidFill>
            </a:endParaRPr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029" y="6219472"/>
            <a:ext cx="2898512" cy="503465"/>
          </a:xfrm>
          <a:noFill/>
          <a:ln w="25400" cap="flat" cmpd="sng" algn="ctr">
            <a:noFill/>
            <a:prstDash val="solid"/>
            <a:round/>
          </a:ln>
        </p:spPr>
        <p:txBody>
          <a:bodyPr vert="horz" wrap="square" lIns="89976" tIns="46773" rIns="89976" bIns="46773" anchor="ctr">
            <a:noAutofit/>
          </a:bodyPr>
          <a:lstStyle>
            <a:lvl1pPr marL="449910" indent="-449910" defTabSz="89993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lvl1pPr>
          </a:lstStyle>
          <a:p>
            <a:pPr>
              <a:defRPr lang="ko-KR" altLang="en-US"/>
            </a:pPr>
            <a:r>
              <a:rPr lang="ko-KR" altLang="en-US" sz="1400" spc="5" dirty="0" smtClean="0">
                <a:solidFill>
                  <a:schemeClr val="tx1"/>
                </a:solidFill>
                <a:latin typeface="굴림"/>
                <a:ea typeface="굴림"/>
                <a:sym typeface="Wingdings"/>
              </a:rPr>
              <a:t> </a:t>
            </a:r>
            <a:endParaRPr lang="ko-KR" altLang="en-US" sz="1400" spc="5" dirty="0">
              <a:solidFill>
                <a:schemeClr val="tx1"/>
              </a:solidFill>
              <a:latin typeface="굴림"/>
              <a:ea typeface="굴림"/>
              <a:sym typeface="Wingdings"/>
            </a:endParaRPr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6159" y="6219472"/>
            <a:ext cx="2136195" cy="503465"/>
          </a:xfrm>
          <a:noFill/>
          <a:ln w="25400" cap="flat" cmpd="sng" algn="ctr">
            <a:noFill/>
            <a:prstDash val="solid"/>
            <a:round/>
          </a:ln>
        </p:spPr>
        <p:txBody>
          <a:bodyPr vert="horz" wrap="square" lIns="89976" tIns="46773" rIns="89976" bIns="46773" anchor="ctr">
            <a:noAutofit/>
          </a:bodyPr>
          <a:lstStyle>
            <a:lvl1pPr marL="449910" indent="-449910" algn="r" defTabSz="89993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3F01DB34-DAB2-451D-8160-1F7048C33B57}" type="slidenum">
              <a:rPr lang="en-US" altLang="ko-KR" spc="5" smtClean="0">
                <a:latin typeface="굴림"/>
                <a:ea typeface="굴림"/>
                <a:sym typeface="Wingdings"/>
              </a:rPr>
              <a:pPr>
                <a:defRPr lang="ko-KR" altLang="en-US"/>
              </a:pPr>
              <a:t>‹#›</a:t>
            </a:fld>
            <a:r>
              <a:rPr lang="en-US" altLang="ko-KR" spc="5" smtClean="0">
                <a:latin typeface="굴림"/>
                <a:ea typeface="굴림"/>
                <a:sym typeface="Wingdings"/>
              </a:rPr>
              <a:t> </a:t>
            </a:r>
            <a:endParaRPr lang="en-US" spc="5" dirty="0">
              <a:latin typeface="굴림"/>
              <a:ea typeface="굴림"/>
              <a:sym typeface="Wingding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3_한컴오피스">
    <p:bg>
      <p:bgPr>
        <a:solidFill>
          <a:srgbClr val="FFFFFF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328" y="274763"/>
            <a:ext cx="8231914" cy="1143521"/>
          </a:xfrm>
          <a:prstGeom prst="rect">
            <a:avLst/>
          </a:prstGeom>
        </p:spPr>
        <p:txBody>
          <a:bodyPr vert="horz" lIns="91420" tIns="45712" rIns="91420" bIns="45712" anchor="ctr">
            <a:normAutofit/>
          </a:bodyPr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328" y="1600930"/>
            <a:ext cx="8231914" cy="4528028"/>
          </a:xfrm>
          <a:prstGeom prst="rect">
            <a:avLst/>
          </a:prstGeom>
        </p:spPr>
        <p:txBody>
          <a:bodyPr vert="horz" lIns="91420" tIns="45712" rIns="91420" bIns="45712">
            <a:normAutofit/>
          </a:bodyPr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</a:p>
          <a:p>
            <a:pPr lvl="1">
              <a:defRPr lang="ko-KR" altLang="en-US"/>
            </a:pPr>
            <a:r>
              <a:rPr lang="ko-KR" altLang="en-US"/>
              <a:t>둘째 수준</a:t>
            </a:r>
          </a:p>
          <a:p>
            <a:pPr lvl="2">
              <a:defRPr lang="ko-KR" altLang="en-US"/>
            </a:pPr>
            <a:r>
              <a:rPr lang="ko-KR" altLang="en-US"/>
              <a:t>셋째 수준</a:t>
            </a:r>
          </a:p>
          <a:p>
            <a:pPr lvl="3">
              <a:defRPr lang="ko-KR" altLang="en-US"/>
            </a:pPr>
            <a:r>
              <a:rPr lang="ko-KR" altLang="en-US"/>
              <a:t>넷째 수준</a:t>
            </a:r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5837" y="6219472"/>
            <a:ext cx="2136139" cy="503465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lIns="91420" tIns="45712" rIns="91420" bIns="45712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 b="0" i="0" smtClean="0">
                <a:solidFill>
                  <a:schemeClr val="tx1"/>
                </a:solidFill>
              </a:rPr>
              <a:t> </a:t>
            </a:r>
            <a:endParaRPr lang="ko-KR" altLang="ko-KR" b="0" i="0">
              <a:solidFill>
                <a:schemeClr val="tx1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029" y="6219472"/>
            <a:ext cx="2898512" cy="503465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89976" tIns="46773" rIns="89976" bIns="46773" anchor="ctr">
            <a:noAutofit/>
          </a:bodyPr>
          <a:lstStyle>
            <a:lvl1pPr marL="449910" indent="-449910" algn="ctr" defTabSz="89993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 sz="1400" spc="5" dirty="0" smtClean="0">
                <a:solidFill>
                  <a:schemeClr val="tx1"/>
                </a:solidFill>
                <a:latin typeface="굴림"/>
                <a:ea typeface="굴림"/>
                <a:sym typeface="Wingdings"/>
              </a:rPr>
              <a:t> </a:t>
            </a:r>
            <a:endParaRPr lang="ko-KR" altLang="en-US" sz="1400" spc="5" dirty="0">
              <a:solidFill>
                <a:schemeClr val="tx1"/>
              </a:solidFill>
              <a:latin typeface="굴림"/>
              <a:ea typeface="굴림"/>
              <a:sym typeface="Wingdings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6159" y="6219472"/>
            <a:ext cx="2136195" cy="503465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89976" tIns="46773" rIns="89976" bIns="46773" anchor="ctr">
            <a:noAutofit/>
          </a:bodyPr>
          <a:lstStyle>
            <a:lvl1pPr marL="449910" indent="-449910" algn="ctr" defTabSz="89993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3F01DB34-DAB2-451D-8160-1F7048C33B57}" type="slidenum">
              <a:rPr lang="en-US" altLang="ko-KR" sz="1400" spc="5" smtClean="0">
                <a:solidFill>
                  <a:schemeClr val="tx1"/>
                </a:solidFill>
                <a:latin typeface="굴림"/>
                <a:ea typeface="굴림"/>
                <a:sym typeface="Wingdings"/>
              </a:rPr>
              <a:pPr>
                <a:defRPr lang="ko-KR" altLang="en-US"/>
              </a:pPr>
              <a:t>‹#›</a:t>
            </a:fld>
            <a:r>
              <a:rPr lang="en-US" altLang="ko-KR" sz="1400" spc="5" dirty="0" smtClean="0">
                <a:solidFill>
                  <a:schemeClr val="tx1"/>
                </a:solidFill>
                <a:latin typeface="굴림"/>
                <a:ea typeface="굴림"/>
                <a:sym typeface="Wingdings"/>
              </a:rPr>
              <a:t> </a:t>
            </a:r>
            <a:endParaRPr lang="ko-KR" altLang="en-US" sz="1400" spc="5" dirty="0">
              <a:solidFill>
                <a:schemeClr val="tx1"/>
              </a:solidFill>
              <a:latin typeface="굴림"/>
              <a:ea typeface="굴림"/>
              <a:sym typeface="Wingdings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122468" y="6357666"/>
            <a:ext cx="2900075" cy="363709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lIns="91420" tIns="45712" rIns="91420" bIns="45712"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grpSp>
        <p:nvGrpSpPr>
          <p:cNvPr id="8" name="그룹 7"/>
          <p:cNvGrpSpPr/>
          <p:nvPr/>
        </p:nvGrpSpPr>
        <p:grpSpPr>
          <a:xfrm>
            <a:off x="-3126" y="-3124"/>
            <a:ext cx="9156064" cy="6870621"/>
            <a:chOff x="-3126" y="-3126"/>
            <a:chExt cx="9156064" cy="6870621"/>
          </a:xfrm>
        </p:grpSpPr>
        <p:pic>
          <p:nvPicPr>
            <p:cNvPr id="9" name="그림 8"/>
            <p:cNvPicPr>
              <a:picLocks noChangeAspect="1"/>
            </p:cNvPicPr>
            <p:nvPr/>
          </p:nvPicPr>
          <p:blipFill rotWithShape="1">
            <a:blip r:embed="rId14" cstate="print">
              <a:lum/>
            </a:blip>
            <a:srcRect/>
            <a:stretch>
              <a:fillRect/>
            </a:stretch>
          </p:blipFill>
          <p:spPr>
            <a:xfrm>
              <a:off x="-3126" y="-3126"/>
              <a:ext cx="9156064" cy="6870621"/>
            </a:xfrm>
            <a:prstGeom prst="rect">
              <a:avLst/>
            </a:prstGeom>
            <a:noFill/>
            <a:ln w="25400" cap="flat" cmpd="sng" algn="ctr">
              <a:noFill/>
              <a:prstDash val="solid"/>
              <a:round/>
            </a:ln>
          </p:spPr>
        </p:pic>
        <p:sp>
          <p:nvSpPr>
            <p:cNvPr id="10" name="직사각형 9"/>
            <p:cNvSpPr/>
            <p:nvPr/>
          </p:nvSpPr>
          <p:spPr>
            <a:xfrm>
              <a:off x="0" y="0"/>
              <a:ext cx="9146571" cy="6861129"/>
            </a:xfrm>
            <a:prstGeom prst="rect">
              <a:avLst/>
            </a:prstGeom>
            <a:noFill/>
            <a:ln w="25400" cap="flat" cmpd="sng" algn="ctr">
              <a:noFill/>
              <a:prstDash val="solid"/>
              <a:round/>
            </a:ln>
          </p:spPr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hf hdr="0" ftr="0" dt="0"/>
  <p:txStyles>
    <p:titleStyle>
      <a:lvl1pPr algn="ctr" defTabSz="914216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832" indent="-342832" algn="l" defTabSz="914216" rtl="0" eaLnBrk="1" latinLnBrk="1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02" indent="-285694" algn="l" defTabSz="914216" rtl="0" eaLnBrk="1" latinLnBrk="1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772" indent="-228556" algn="l" defTabSz="914216" rtl="0" eaLnBrk="1" latinLnBrk="1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880" indent="-228556" algn="l" defTabSz="914216" rtl="0" eaLnBrk="1" latinLnBrk="1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6988" indent="-228556" algn="l" defTabSz="914216" rtl="0" eaLnBrk="1" latinLnBrk="1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096" indent="-228556" algn="l" defTabSz="914216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204" indent="-228556" algn="l" defTabSz="914216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13" indent="-228556" algn="l" defTabSz="914216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422" indent="-228556" algn="l" defTabSz="914216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21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08" algn="l" defTabSz="91421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16" algn="l" defTabSz="91421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24" algn="l" defTabSz="91421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33" algn="l" defTabSz="91421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543" algn="l" defTabSz="91421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652" algn="l" defTabSz="91421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0" algn="l" defTabSz="91421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868" algn="l" defTabSz="91421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359" y="274765"/>
            <a:ext cx="8232458" cy="1143529"/>
          </a:xfrm>
          <a:prstGeom prst="rect">
            <a:avLst/>
          </a:prstGeom>
        </p:spPr>
        <p:txBody>
          <a:bodyPr vert="horz" lIns="91437" tIns="45722" rIns="91437" bIns="45722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359" y="1600945"/>
            <a:ext cx="8232458" cy="4528058"/>
          </a:xfrm>
          <a:prstGeom prst="rect">
            <a:avLst/>
          </a:prstGeom>
        </p:spPr>
        <p:txBody>
          <a:bodyPr vert="horz" lIns="91437" tIns="45722" rIns="91437" bIns="45722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362" y="6359293"/>
            <a:ext cx="2134341" cy="365294"/>
          </a:xfrm>
          <a:prstGeom prst="rect">
            <a:avLst/>
          </a:prstGeom>
        </p:spPr>
        <p:txBody>
          <a:bodyPr vert="horz" lIns="91437" tIns="45722" rIns="91437" bIns="45722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 b="0" i="0" smtClean="0">
                <a:solidFill>
                  <a:schemeClr val="tx1"/>
                </a:solidFill>
              </a:rPr>
              <a:t> </a:t>
            </a:r>
            <a:endParaRPr lang="ko-KR" altLang="ko-KR" b="0" i="0">
              <a:solidFill>
                <a:schemeClr val="tx1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5285" y="6359293"/>
            <a:ext cx="2896605" cy="365294"/>
          </a:xfrm>
          <a:prstGeom prst="rect">
            <a:avLst/>
          </a:prstGeom>
        </p:spPr>
        <p:txBody>
          <a:bodyPr vert="horz" lIns="91437" tIns="45722" rIns="91437" bIns="45722" rtlCol="0" anchor="ctr"/>
          <a:lstStyle>
            <a:lvl1pPr marL="449910" indent="-449910" algn="ctr" defTabSz="89993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 sz="1400" spc="5" dirty="0" smtClean="0">
                <a:solidFill>
                  <a:schemeClr val="tx1"/>
                </a:solidFill>
                <a:latin typeface="굴림"/>
                <a:ea typeface="굴림"/>
                <a:sym typeface="Wingdings"/>
              </a:rPr>
              <a:t> </a:t>
            </a:r>
            <a:endParaRPr lang="ko-KR" altLang="en-US" sz="1400" spc="5" dirty="0">
              <a:solidFill>
                <a:schemeClr val="tx1"/>
              </a:solidFill>
              <a:latin typeface="굴림"/>
              <a:ea typeface="굴림"/>
              <a:sym typeface="Wingdings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5475" y="6359293"/>
            <a:ext cx="2134341" cy="365294"/>
          </a:xfrm>
          <a:prstGeom prst="rect">
            <a:avLst/>
          </a:prstGeom>
        </p:spPr>
        <p:txBody>
          <a:bodyPr vert="horz" lIns="91437" tIns="45722" rIns="91437" bIns="45722" rtlCol="0" anchor="ctr"/>
          <a:lstStyle>
            <a:lvl1pPr marL="449910" indent="-449910" algn="r" defTabSz="89993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 sz="1200" b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 lang="ko-KR" altLang="en-US"/>
            </a:pPr>
            <a:fld id="{3F01DB34-DAB2-451D-8160-1F7048C33B57}" type="slidenum">
              <a:rPr lang="en-US" altLang="ko-KR" spc="5" smtClean="0">
                <a:latin typeface="굴림"/>
                <a:ea typeface="굴림"/>
                <a:sym typeface="Wingdings"/>
              </a:rPr>
              <a:pPr>
                <a:defRPr lang="ko-KR" altLang="en-US"/>
              </a:pPr>
              <a:t>‹#›</a:t>
            </a:fld>
            <a:r>
              <a:rPr lang="en-US" altLang="ko-KR" spc="5" smtClean="0">
                <a:latin typeface="굴림"/>
                <a:ea typeface="굴림"/>
                <a:sym typeface="Wingdings"/>
              </a:rPr>
              <a:t> </a:t>
            </a:r>
            <a:endParaRPr lang="en-US" spc="5" dirty="0">
              <a:latin typeface="굴림"/>
              <a:ea typeface="굴림"/>
              <a:sym typeface="Wingding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</p:sldLayoutIdLst>
  <p:hf hdr="0" ftr="0" dt="0"/>
  <p:txStyles>
    <p:titleStyle>
      <a:lvl1pPr algn="ctr" defTabSz="914398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1" indent="-342901" algn="l" defTabSz="914398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1" indent="-285752" algn="l" defTabSz="914398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1" indent="-228603" algn="l" defTabSz="914398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3" algn="l" defTabSz="914398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99" indent="-228603" algn="l" defTabSz="914398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98" indent="-228603" algn="l" defTabSz="91439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98" indent="-228603" algn="l" defTabSz="91439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98" indent="-228603" algn="l" defTabSz="91439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99" indent="-228603" algn="l" defTabSz="91439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39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9" algn="l" defTabSz="91439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8" algn="l" defTabSz="91439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97" algn="l" defTabSz="91439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99" algn="l" defTabSz="91439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39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39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99" algn="l" defTabSz="91439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99" algn="l" defTabSz="91439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jpeg"/><Relationship Id="rId7" Type="http://schemas.openxmlformats.org/officeDocument/2006/relationships/image" Target="../media/image1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10" Type="http://schemas.openxmlformats.org/officeDocument/2006/relationships/image" Target="../media/image15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3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9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44.png"/><Relationship Id="rId7" Type="http://schemas.openxmlformats.org/officeDocument/2006/relationships/image" Target="../media/image48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47.jpeg"/><Relationship Id="rId11" Type="http://schemas.openxmlformats.org/officeDocument/2006/relationships/image" Target="../media/image52.jpeg"/><Relationship Id="rId5" Type="http://schemas.openxmlformats.org/officeDocument/2006/relationships/image" Target="../media/image46.png"/><Relationship Id="rId10" Type="http://schemas.openxmlformats.org/officeDocument/2006/relationships/image" Target="../media/image51.jpeg"/><Relationship Id="rId4" Type="http://schemas.openxmlformats.org/officeDocument/2006/relationships/image" Target="../media/image45.jpeg"/><Relationship Id="rId9" Type="http://schemas.openxmlformats.org/officeDocument/2006/relationships/image" Target="../media/image50.jpe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44.png"/><Relationship Id="rId7" Type="http://schemas.openxmlformats.org/officeDocument/2006/relationships/image" Target="../media/image56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55.jpeg"/><Relationship Id="rId11" Type="http://schemas.openxmlformats.org/officeDocument/2006/relationships/image" Target="../media/image60.jpeg"/><Relationship Id="rId5" Type="http://schemas.openxmlformats.org/officeDocument/2006/relationships/image" Target="../media/image54.jpeg"/><Relationship Id="rId10" Type="http://schemas.openxmlformats.org/officeDocument/2006/relationships/image" Target="../media/image59.jpeg"/><Relationship Id="rId4" Type="http://schemas.openxmlformats.org/officeDocument/2006/relationships/image" Target="../media/image53.jpeg"/><Relationship Id="rId9" Type="http://schemas.openxmlformats.org/officeDocument/2006/relationships/image" Target="../media/image58.jpe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44.png"/><Relationship Id="rId7" Type="http://schemas.openxmlformats.org/officeDocument/2006/relationships/image" Target="../media/image64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63.jpeg"/><Relationship Id="rId11" Type="http://schemas.openxmlformats.org/officeDocument/2006/relationships/image" Target="../media/image68.png"/><Relationship Id="rId5" Type="http://schemas.openxmlformats.org/officeDocument/2006/relationships/image" Target="../media/image62.jpeg"/><Relationship Id="rId10" Type="http://schemas.openxmlformats.org/officeDocument/2006/relationships/image" Target="../media/image67.png"/><Relationship Id="rId4" Type="http://schemas.openxmlformats.org/officeDocument/2006/relationships/image" Target="../media/image61.jpeg"/><Relationship Id="rId9" Type="http://schemas.openxmlformats.org/officeDocument/2006/relationships/image" Target="../media/image66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72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7" Type="http://schemas.openxmlformats.org/officeDocument/2006/relationships/image" Target="../media/image76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75.png"/><Relationship Id="rId5" Type="http://schemas.openxmlformats.org/officeDocument/2006/relationships/image" Target="../media/image44.png"/><Relationship Id="rId4" Type="http://schemas.openxmlformats.org/officeDocument/2006/relationships/image" Target="../media/image7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9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9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_x145398392" descr="EMB000017d02ca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6230208" y="2134101"/>
            <a:ext cx="5041890" cy="4443219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37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</p:pic>
      <p:sp>
        <p:nvSpPr>
          <p:cNvPr id="16" name="타원 15"/>
          <p:cNvSpPr/>
          <p:nvPr/>
        </p:nvSpPr>
        <p:spPr>
          <a:xfrm>
            <a:off x="-3349383" y="-1539276"/>
            <a:ext cx="16489832" cy="6336704"/>
          </a:xfrm>
          <a:prstGeom prst="ellipse">
            <a:avLst/>
          </a:prstGeom>
          <a:solidFill>
            <a:schemeClr val="bg1">
              <a:lumMod val="85000"/>
              <a:alpha val="2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0" tIns="45712" rIns="91420" bIns="45712" rtlCol="0" anchor="ctr"/>
          <a:lstStyle/>
          <a:p>
            <a:pPr algn="ctr"/>
            <a:endParaRPr lang="ko-KR" altLang="en-US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573880" y="1269777"/>
            <a:ext cx="8033219" cy="1575914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89865" tIns="46662" rIns="89865" bIns="46662" anchor="ctr">
            <a:noAutofit/>
          </a:bodyPr>
          <a:lstStyle/>
          <a:p>
            <a:pPr algn="ctr" defTabSz="89993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44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HY울릉도B" pitchFamily="18" charset="-127"/>
                <a:ea typeface="HY울릉도B" pitchFamily="18" charset="-127"/>
                <a:sym typeface="Wingdings"/>
              </a:rPr>
              <a:t>2019</a:t>
            </a:r>
            <a:r>
              <a:rPr lang="ko-KR" altLang="en-US" sz="44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HY울릉도B" pitchFamily="18" charset="-127"/>
                <a:ea typeface="HY울릉도B" pitchFamily="18" charset="-127"/>
                <a:sym typeface="Wingdings"/>
              </a:rPr>
              <a:t>년 </a:t>
            </a:r>
            <a:r>
              <a:rPr lang="en-US" altLang="ko-KR" sz="44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HY울릉도B" pitchFamily="18" charset="-127"/>
                <a:ea typeface="HY울릉도B" pitchFamily="18" charset="-127"/>
                <a:sym typeface="Wingdings"/>
              </a:rPr>
              <a:t>HACCP </a:t>
            </a:r>
            <a:r>
              <a:rPr lang="ko-KR" altLang="en-US" sz="44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HY울릉도B" pitchFamily="18" charset="-127"/>
                <a:ea typeface="HY울릉도B" pitchFamily="18" charset="-127"/>
                <a:sym typeface="Wingdings"/>
              </a:rPr>
              <a:t>주요 정책방향</a:t>
            </a:r>
            <a:endParaRPr lang="en-US" altLang="ko-KR" sz="4400" spc="-150" dirty="0" smtClean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  <a:latin typeface="HY울릉도B" pitchFamily="18" charset="-127"/>
              <a:ea typeface="HY울릉도B" pitchFamily="18" charset="-127"/>
              <a:sym typeface="Wingdings"/>
            </a:endParaRPr>
          </a:p>
          <a:p>
            <a:pPr algn="ctr" defTabSz="89993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4400" spc="-150" dirty="0" smtClean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HY울릉도B" pitchFamily="18" charset="-127"/>
                <a:ea typeface="HY울릉도B" pitchFamily="18" charset="-127"/>
                <a:sym typeface="Wingdings"/>
              </a:rPr>
              <a:t>및 재정지원사업</a:t>
            </a:r>
            <a:endParaRPr lang="ko-KR" altLang="ko-KR" sz="4400" spc="-150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  <a:latin typeface="HY울릉도B" pitchFamily="18" charset="-127"/>
              <a:ea typeface="HY울릉도B" pitchFamily="18" charset="-127"/>
              <a:sym typeface="Wingding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349128" y="4006803"/>
            <a:ext cx="2645969" cy="400226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89865" tIns="46662" rIns="89865" bIns="46662" anchor="t">
            <a:noAutofit/>
          </a:bodyPr>
          <a:lstStyle/>
          <a:p>
            <a:pPr algn="ctr" defTabSz="899931">
              <a:spcBef>
                <a:spcPct val="5000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2800" b="1" spc="5" dirty="0" smtClean="0">
                <a:solidFill>
                  <a:schemeClr val="tx2">
                    <a:lumMod val="50000"/>
                  </a:schemeClr>
                </a:solidFill>
                <a:latin typeface="HY수평선B"/>
                <a:ea typeface="HY수평선B"/>
                <a:sym typeface="Wingdings"/>
              </a:rPr>
              <a:t>201</a:t>
            </a:r>
            <a:r>
              <a:rPr lang="en-US" altLang="ko-KR" sz="2800" b="1" spc="5" dirty="0" smtClean="0">
                <a:solidFill>
                  <a:schemeClr val="tx2">
                    <a:lumMod val="50000"/>
                  </a:schemeClr>
                </a:solidFill>
                <a:latin typeface="HY수평선B"/>
                <a:ea typeface="HY수평선B"/>
                <a:sym typeface="Wingdings"/>
              </a:rPr>
              <a:t>9</a:t>
            </a:r>
            <a:r>
              <a:rPr lang="ko-KR" altLang="en-US" sz="2800" b="1" spc="5" dirty="0" smtClean="0">
                <a:solidFill>
                  <a:schemeClr val="tx2">
                    <a:lumMod val="50000"/>
                  </a:schemeClr>
                </a:solidFill>
                <a:latin typeface="HY수평선B"/>
                <a:ea typeface="HY수평선B"/>
                <a:sym typeface="Wingdings"/>
              </a:rPr>
              <a:t>. </a:t>
            </a:r>
            <a:r>
              <a:rPr lang="en-US" altLang="ko-KR" sz="2800" b="1" spc="5" dirty="0" smtClean="0">
                <a:solidFill>
                  <a:schemeClr val="tx2">
                    <a:lumMod val="50000"/>
                  </a:schemeClr>
                </a:solidFill>
                <a:latin typeface="HY수평선B"/>
                <a:ea typeface="HY수평선B"/>
                <a:sym typeface="Wingdings"/>
              </a:rPr>
              <a:t>1</a:t>
            </a:r>
            <a:r>
              <a:rPr lang="ko-KR" altLang="en-US" sz="2800" b="1" spc="5" dirty="0" smtClean="0">
                <a:solidFill>
                  <a:schemeClr val="tx2">
                    <a:lumMod val="50000"/>
                  </a:schemeClr>
                </a:solidFill>
                <a:latin typeface="HY수평선B"/>
                <a:ea typeface="HY수평선B"/>
                <a:sym typeface="Wingdings"/>
              </a:rPr>
              <a:t>.</a:t>
            </a:r>
            <a:endParaRPr lang="ko-KR" altLang="en-US" sz="2800" b="1" spc="5" dirty="0">
              <a:solidFill>
                <a:schemeClr val="tx2">
                  <a:lumMod val="50000"/>
                </a:schemeClr>
              </a:solidFill>
              <a:latin typeface="HY수평선B"/>
              <a:ea typeface="HY수평선B"/>
              <a:sym typeface="Wingdings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55837" y="6217909"/>
            <a:ext cx="2136139" cy="503465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91370" tIns="45659" rIns="91370" bIns="45659" anchor="ctr">
            <a:noAutofit/>
          </a:bodyPr>
          <a:lstStyle/>
          <a:p>
            <a:pPr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200" spc="5" dirty="0">
                <a:solidFill>
                  <a:srgbClr val="000000">
                    <a:alpha val="100000"/>
                  </a:srgbClr>
                </a:solidFill>
                <a:latin typeface="굴림"/>
                <a:ea typeface="굴림"/>
                <a:sym typeface="굴림"/>
              </a:rPr>
              <a:t> 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3124029" y="6217909"/>
            <a:ext cx="2898512" cy="503465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89921" tIns="46718" rIns="89921" bIns="46718" anchor="ctr">
            <a:noAutofit/>
          </a:bodyPr>
          <a:lstStyle/>
          <a:p>
            <a:pPr marL="449910" indent="-449910" algn="ctr" defTabSz="809939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굴림"/>
                <a:ea typeface="굴림"/>
                <a:sym typeface="Wingdings"/>
              </a:rPr>
              <a:t> </a:t>
            </a:r>
          </a:p>
        </p:txBody>
      </p:sp>
      <p:pic>
        <p:nvPicPr>
          <p:cNvPr id="17" name="_x123092864" descr="EMB00001c380ee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3047" y="5951532"/>
            <a:ext cx="2881080" cy="6458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3690234" y="337599"/>
            <a:ext cx="1891731" cy="646331"/>
          </a:xfrm>
          <a:prstGeom prst="rect">
            <a:avLst/>
          </a:prstGeom>
        </p:spPr>
        <p:txBody>
          <a:bodyPr wrap="square" lIns="91420" tIns="45712" rIns="91420" bIns="45712">
            <a:spAutoFit/>
          </a:bodyPr>
          <a:lstStyle/>
          <a:p>
            <a:pPr lvl="0"/>
            <a:r>
              <a:rPr lang="ko-KR" altLang="en-US" sz="36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목   차</a:t>
            </a:r>
            <a:endParaRPr lang="ko-KR" altLang="en-US" sz="3600" dirty="0">
              <a:solidFill>
                <a:srgbClr val="00206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9" name="그룹 8"/>
          <p:cNvGrpSpPr/>
          <p:nvPr/>
        </p:nvGrpSpPr>
        <p:grpSpPr>
          <a:xfrm>
            <a:off x="1020068" y="1354504"/>
            <a:ext cx="7416880" cy="720000"/>
            <a:chOff x="1835696" y="2501688"/>
            <a:chExt cx="7416880" cy="720000"/>
          </a:xfrm>
        </p:grpSpPr>
        <p:sp>
          <p:nvSpPr>
            <p:cNvPr id="10" name="직사각형 9"/>
            <p:cNvSpPr/>
            <p:nvPr/>
          </p:nvSpPr>
          <p:spPr>
            <a:xfrm>
              <a:off x="1835696" y="2501688"/>
              <a:ext cx="720080" cy="720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3200" dirty="0" smtClean="0">
                  <a:latin typeface="HY헤드라인M" pitchFamily="18" charset="-127"/>
                  <a:ea typeface="HY헤드라인M" pitchFamily="18" charset="-127"/>
                </a:rPr>
                <a:t>1</a:t>
              </a:r>
              <a:endParaRPr lang="ko-KR" altLang="en-US" sz="3200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2558333" y="2616626"/>
              <a:ext cx="6694243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ko-KR" altLang="en-US" sz="2400" spc="-150" dirty="0" smtClean="0">
                  <a:solidFill>
                    <a:srgbClr val="002060"/>
                  </a:solidFill>
                  <a:latin typeface="HY헤드라인M" pitchFamily="18" charset="-127"/>
                  <a:ea typeface="HY헤드라인M" pitchFamily="18" charset="-127"/>
                </a:rPr>
                <a:t> </a:t>
              </a:r>
              <a:r>
                <a:rPr lang="en-US" altLang="ko-KR" sz="2400" spc="-150" dirty="0" smtClean="0">
                  <a:solidFill>
                    <a:srgbClr val="002060"/>
                  </a:solidFill>
                  <a:latin typeface="HY헤드라인M" pitchFamily="18" charset="-127"/>
                  <a:ea typeface="HY헤드라인M" pitchFamily="18" charset="-127"/>
                </a:rPr>
                <a:t>HACCP(</a:t>
              </a:r>
              <a:r>
                <a:rPr lang="ko-KR" altLang="en-US" sz="2400" spc="-150" dirty="0" smtClean="0">
                  <a:solidFill>
                    <a:srgbClr val="002060"/>
                  </a:solidFill>
                  <a:latin typeface="HY헤드라인M" pitchFamily="18" charset="-127"/>
                  <a:ea typeface="HY헤드라인M" pitchFamily="18" charset="-127"/>
                </a:rPr>
                <a:t>식품 및 축산물 안전관리인증기준</a:t>
              </a:r>
              <a:r>
                <a:rPr lang="en-US" altLang="ko-KR" sz="2400" spc="-150" dirty="0" smtClean="0">
                  <a:solidFill>
                    <a:srgbClr val="002060"/>
                  </a:solidFill>
                  <a:latin typeface="HY헤드라인M" pitchFamily="18" charset="-127"/>
                  <a:ea typeface="HY헤드라인M" pitchFamily="18" charset="-127"/>
                </a:rPr>
                <a:t>) </a:t>
              </a:r>
              <a:r>
                <a:rPr lang="ko-KR" altLang="en-US" sz="2400" spc="-150" dirty="0" smtClean="0">
                  <a:solidFill>
                    <a:srgbClr val="002060"/>
                  </a:solidFill>
                  <a:latin typeface="HY헤드라인M" pitchFamily="18" charset="-127"/>
                  <a:ea typeface="HY헤드라인M" pitchFamily="18" charset="-127"/>
                </a:rPr>
                <a:t>이란</a:t>
              </a:r>
              <a:endParaRPr lang="ko-KR" altLang="en-US" sz="2400" spc="-150" dirty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sp>
        <p:nvSpPr>
          <p:cNvPr id="13" name="직사각형 12"/>
          <p:cNvSpPr/>
          <p:nvPr/>
        </p:nvSpPr>
        <p:spPr>
          <a:xfrm>
            <a:off x="1020068" y="2305482"/>
            <a:ext cx="720080" cy="720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dirty="0" smtClean="0">
                <a:latin typeface="HY헤드라인M" pitchFamily="18" charset="-127"/>
                <a:ea typeface="HY헤드라인M" pitchFamily="18" charset="-127"/>
              </a:rPr>
              <a:t>2</a:t>
            </a:r>
            <a:endParaRPr lang="ko-KR" altLang="en-US" sz="32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742706" y="2433120"/>
            <a:ext cx="59020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ko-KR" altLang="en-US" sz="24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 법적 근거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1018168" y="3227206"/>
            <a:ext cx="720080" cy="720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dirty="0" smtClean="0">
                <a:latin typeface="HY헤드라인M" pitchFamily="18" charset="-127"/>
                <a:ea typeface="HY헤드라인M" pitchFamily="18" charset="-127"/>
              </a:rPr>
              <a:t>3</a:t>
            </a:r>
            <a:endParaRPr lang="ko-KR" altLang="en-US" sz="32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740806" y="3354844"/>
            <a:ext cx="59020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ko-KR" sz="24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 HACCP </a:t>
            </a:r>
            <a:r>
              <a:rPr lang="ko-KR" altLang="en-US" sz="24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인증현황</a:t>
            </a:r>
            <a:r>
              <a:rPr lang="en-US" altLang="ko-KR" sz="24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endParaRPr lang="ko-KR" altLang="en-US" sz="2400" dirty="0" smtClean="0">
              <a:solidFill>
                <a:srgbClr val="00206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019916" y="4091800"/>
            <a:ext cx="720080" cy="720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dirty="0">
                <a:latin typeface="HY헤드라인M" pitchFamily="18" charset="-127"/>
                <a:ea typeface="HY헤드라인M" pitchFamily="18" charset="-127"/>
              </a:rPr>
              <a:t>4</a:t>
            </a:r>
            <a:endParaRPr lang="ko-KR" altLang="en-US" sz="32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1742554" y="4219438"/>
            <a:ext cx="59020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ko-KR" sz="24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4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앞으로의 정책방향</a:t>
            </a:r>
          </a:p>
        </p:txBody>
      </p:sp>
      <p:sp>
        <p:nvSpPr>
          <p:cNvPr id="22" name="직사각형 21"/>
          <p:cNvSpPr/>
          <p:nvPr/>
        </p:nvSpPr>
        <p:spPr>
          <a:xfrm>
            <a:off x="1030868" y="4956124"/>
            <a:ext cx="720080" cy="720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dirty="0">
                <a:latin typeface="HY헤드라인M" pitchFamily="18" charset="-127"/>
                <a:ea typeface="HY헤드라인M" pitchFamily="18" charset="-127"/>
              </a:rPr>
              <a:t>5</a:t>
            </a:r>
            <a:endParaRPr lang="ko-KR" altLang="en-US" sz="32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1753506" y="5083762"/>
            <a:ext cx="59020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ko-KR" sz="24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4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위생안전시설 개선자금지원</a:t>
            </a:r>
          </a:p>
        </p:txBody>
      </p:sp>
      <p:sp>
        <p:nvSpPr>
          <p:cNvPr id="25" name="직사각형 24"/>
          <p:cNvSpPr/>
          <p:nvPr/>
        </p:nvSpPr>
        <p:spPr>
          <a:xfrm>
            <a:off x="1030868" y="5807748"/>
            <a:ext cx="720080" cy="7200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dirty="0" smtClean="0">
                <a:latin typeface="HY헤드라인M" pitchFamily="18" charset="-127"/>
                <a:ea typeface="HY헤드라인M" pitchFamily="18" charset="-127"/>
              </a:rPr>
              <a:t>6</a:t>
            </a:r>
            <a:endParaRPr lang="ko-KR" altLang="en-US" sz="32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753506" y="5935386"/>
            <a:ext cx="59020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ko-KR" sz="24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4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질의응</a:t>
            </a:r>
            <a:r>
              <a:rPr lang="ko-KR" altLang="en-US" sz="2400" dirty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답</a:t>
            </a:r>
            <a:endParaRPr lang="ko-KR" altLang="en-US" sz="2400" dirty="0" smtClean="0">
              <a:solidFill>
                <a:srgbClr val="00206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28" name="그림 27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0"/>
                </a:srgbClr>
              </a:clrTo>
            </a:clrChange>
            <a:lum/>
          </a:blip>
          <a:srcRect l="27562" t="18612"/>
          <a:stretch>
            <a:fillRect/>
          </a:stretch>
        </p:blipFill>
        <p:spPr>
          <a:xfrm>
            <a:off x="828183" y="188315"/>
            <a:ext cx="7285843" cy="944898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pic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3F01DB34-DAB2-451D-8160-1F7048C33B57}" type="slidenum">
              <a:rPr lang="en-US" altLang="ko-KR" spc="5" smtClean="0">
                <a:latin typeface="굴림"/>
                <a:ea typeface="굴림"/>
                <a:sym typeface="Wingdings"/>
              </a:rPr>
              <a:pPr>
                <a:defRPr lang="ko-KR" altLang="en-US"/>
              </a:pPr>
              <a:t>2</a:t>
            </a:fld>
            <a:r>
              <a:rPr lang="en-US" altLang="ko-KR" spc="5" dirty="0" smtClean="0">
                <a:latin typeface="굴림"/>
                <a:ea typeface="굴림"/>
                <a:sym typeface="Wingdings"/>
              </a:rPr>
              <a:t> </a:t>
            </a:r>
            <a:endParaRPr lang="ko-KR" altLang="en-US" spc="5" dirty="0">
              <a:latin typeface="굴림"/>
              <a:ea typeface="굴림"/>
              <a:sym typeface="Wingding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0"/>
                </a:srgbClr>
              </a:clrTo>
            </a:clrChange>
            <a:lum/>
          </a:blip>
          <a:srcRect l="27562" t="18612"/>
          <a:stretch>
            <a:fillRect/>
          </a:stretch>
        </p:blipFill>
        <p:spPr>
          <a:xfrm>
            <a:off x="961121" y="2845824"/>
            <a:ext cx="6625626" cy="944898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pic>
      <p:sp>
        <p:nvSpPr>
          <p:cNvPr id="17" name="직사각형 16"/>
          <p:cNvSpPr/>
          <p:nvPr/>
        </p:nvSpPr>
        <p:spPr>
          <a:xfrm>
            <a:off x="972237" y="3020366"/>
            <a:ext cx="720330" cy="720333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4000" dirty="0" smtClean="0">
                <a:latin typeface="HY헤드라인M" pitchFamily="18" charset="-127"/>
                <a:ea typeface="HY헤드라인M" pitchFamily="18" charset="-127"/>
              </a:rPr>
              <a:t>1</a:t>
            </a:r>
            <a:endParaRPr lang="ko-KR" altLang="en-US" sz="4000" dirty="0"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1695126" y="3135357"/>
            <a:ext cx="68450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ko-KR" sz="2400" spc="-1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HACCP(</a:t>
            </a:r>
            <a:r>
              <a:rPr lang="ko-KR" altLang="en-US" sz="2400" spc="-1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식품 및 축산물 안전관리인증기준</a:t>
            </a:r>
            <a:r>
              <a:rPr lang="en-US" altLang="ko-KR" sz="2400" spc="-1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) </a:t>
            </a:r>
            <a:r>
              <a:rPr lang="ko-KR" altLang="en-US" sz="2400" spc="-15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이란</a:t>
            </a:r>
            <a:endParaRPr lang="ko-KR" altLang="en-US" sz="2400" spc="-150" dirty="0">
              <a:solidFill>
                <a:srgbClr val="00206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24" name="Picture 2" descr="과학기술정보통신부 심볼마크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3298089" flipH="1">
            <a:off x="6920382" y="3761671"/>
            <a:ext cx="3239624" cy="3144705"/>
          </a:xfrm>
          <a:prstGeom prst="rect">
            <a:avLst/>
          </a:prstGeom>
          <a:noFill/>
        </p:spPr>
      </p:pic>
      <p:sp>
        <p:nvSpPr>
          <p:cNvPr id="23" name="원형 22"/>
          <p:cNvSpPr/>
          <p:nvPr/>
        </p:nvSpPr>
        <p:spPr>
          <a:xfrm>
            <a:off x="5942100" y="2636670"/>
            <a:ext cx="6951693" cy="8140671"/>
          </a:xfrm>
          <a:prstGeom prst="pie">
            <a:avLst>
              <a:gd name="adj1" fmla="val 10248912"/>
              <a:gd name="adj2" fmla="val 17012883"/>
            </a:avLst>
          </a:prstGeom>
          <a:solidFill>
            <a:schemeClr val="bg1">
              <a:lumMod val="9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7" tIns="45730" rIns="91457" bIns="45730"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800C6A38-4290-41DD-B95C-4155372FD4AF}" type="slidenum">
              <a:rPr lang="ko-KR" altLang="en-US" smtClean="0"/>
              <a:pPr lvl="0">
                <a:defRPr lang="ko-KR" altLang="en-US"/>
              </a:pPr>
              <a:t>3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974426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432269" y="1943825"/>
            <a:ext cx="8462938" cy="36017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67" tIns="45734" rIns="91467" bIns="45734"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/>
          <p:cNvSpPr/>
          <p:nvPr/>
        </p:nvSpPr>
        <p:spPr>
          <a:xfrm>
            <a:off x="441418" y="2061543"/>
            <a:ext cx="8355132" cy="22333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식품</a:t>
            </a:r>
            <a:r>
              <a:rPr lang="en-US" altLang="ko-KR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건강기능식품을 포함한다</a:t>
            </a:r>
            <a:r>
              <a:rPr lang="en-US" altLang="ko-KR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. </a:t>
            </a:r>
            <a:r>
              <a:rPr lang="ko-KR" altLang="en-US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이하 같다</a:t>
            </a:r>
            <a:r>
              <a:rPr lang="en-US" altLang="ko-KR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)·</a:t>
            </a:r>
            <a:r>
              <a:rPr lang="ko-KR" altLang="en-US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축산물의 원료 관리</a:t>
            </a:r>
            <a:r>
              <a:rPr lang="en-US" altLang="ko-KR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제조</a:t>
            </a:r>
            <a:r>
              <a:rPr lang="en-US" altLang="ko-KR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·</a:t>
            </a:r>
            <a:r>
              <a:rPr lang="ko-KR" altLang="en-US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가공</a:t>
            </a:r>
            <a:r>
              <a:rPr lang="en-US" altLang="ko-KR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·</a:t>
            </a:r>
            <a:r>
              <a:rPr lang="ko-KR" altLang="en-US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조리</a:t>
            </a:r>
            <a:r>
              <a:rPr lang="en-US" altLang="ko-KR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·</a:t>
            </a:r>
          </a:p>
          <a:p>
            <a:pPr>
              <a:lnSpc>
                <a:spcPct val="200000"/>
              </a:lnSpc>
            </a:pPr>
            <a:r>
              <a:rPr lang="ko-KR" altLang="en-US" dirty="0" err="1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소분</a:t>
            </a:r>
            <a:r>
              <a:rPr lang="en-US" altLang="ko-KR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·</a:t>
            </a:r>
            <a:r>
              <a:rPr lang="ko-KR" altLang="en-US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유통</a:t>
            </a:r>
            <a:r>
              <a:rPr lang="en-US" altLang="ko-KR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·</a:t>
            </a:r>
            <a:r>
              <a:rPr lang="ko-KR" altLang="en-US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판매의 모든 과정에서 </a:t>
            </a:r>
            <a:r>
              <a:rPr lang="ko-KR" altLang="en-US" dirty="0" err="1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위해한</a:t>
            </a:r>
            <a:r>
              <a:rPr lang="ko-KR" altLang="en-US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 물질이 식품 또는 축산물에 섞이거나 식품 </a:t>
            </a:r>
            <a:endParaRPr lang="en-US" altLang="ko-KR" dirty="0" smtClean="0">
              <a:solidFill>
                <a:srgbClr val="002060"/>
              </a:solidFill>
              <a:latin typeface="휴먼모음T" pitchFamily="18" charset="-127"/>
              <a:ea typeface="휴먼모음T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또는 축산물이 오염되는 것을 방지하기 위하여 각 과정의 </a:t>
            </a:r>
            <a:r>
              <a:rPr lang="ko-KR" altLang="en-US" dirty="0" err="1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위해요소를</a:t>
            </a:r>
            <a:r>
              <a:rPr lang="ko-KR" altLang="en-US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 확인</a:t>
            </a:r>
            <a:r>
              <a:rPr lang="en-US" altLang="ko-KR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·</a:t>
            </a:r>
            <a:r>
              <a:rPr lang="ko-KR" altLang="en-US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평가하여 </a:t>
            </a:r>
            <a:endParaRPr lang="en-US" altLang="ko-KR" dirty="0" smtClean="0">
              <a:solidFill>
                <a:srgbClr val="002060"/>
              </a:solidFill>
              <a:latin typeface="휴먼모음T" pitchFamily="18" charset="-127"/>
              <a:ea typeface="휴먼모음T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중점적으로 관리하는 기준을 말한다</a:t>
            </a:r>
            <a:r>
              <a:rPr lang="en-US" altLang="ko-KR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이하 </a:t>
            </a:r>
            <a:r>
              <a:rPr lang="en-US" altLang="ko-KR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"</a:t>
            </a:r>
            <a:r>
              <a:rPr lang="ko-KR" altLang="en-US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안전관리인증기준</a:t>
            </a:r>
            <a:r>
              <a:rPr lang="en-US" altLang="ko-KR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(HACCP)"</a:t>
            </a:r>
            <a:r>
              <a:rPr lang="ko-KR" altLang="en-US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이라 한다</a:t>
            </a:r>
            <a:r>
              <a:rPr lang="en-US" altLang="ko-KR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).</a:t>
            </a:r>
            <a:endParaRPr lang="ko-KR" altLang="en-US" dirty="0">
              <a:solidFill>
                <a:srgbClr val="00206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260786" y="310957"/>
            <a:ext cx="174438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40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HACCP</a:t>
            </a:r>
            <a:endParaRPr lang="ko-KR" altLang="en-US" sz="4000" dirty="0">
              <a:solidFill>
                <a:srgbClr val="00206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43" name="그룹 42"/>
          <p:cNvGrpSpPr/>
          <p:nvPr/>
        </p:nvGrpSpPr>
        <p:grpSpPr>
          <a:xfrm>
            <a:off x="286692" y="4882702"/>
            <a:ext cx="8499186" cy="792297"/>
            <a:chOff x="251967" y="4583019"/>
            <a:chExt cx="8499186" cy="792297"/>
          </a:xfrm>
        </p:grpSpPr>
        <p:sp>
          <p:nvSpPr>
            <p:cNvPr id="37" name="직사각형 36"/>
            <p:cNvSpPr/>
            <p:nvPr/>
          </p:nvSpPr>
          <p:spPr>
            <a:xfrm>
              <a:off x="251967" y="4655046"/>
              <a:ext cx="8499186" cy="72027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749177" y="4722794"/>
              <a:ext cx="7520007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320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HACCP</a:t>
              </a:r>
              <a:r>
                <a:rPr lang="ko-KR" altLang="en-US" sz="3200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은 위해요소를 관리하는 시스템</a:t>
              </a:r>
              <a:endParaRPr lang="ko-KR" altLang="en-US" sz="3200" dirty="0">
                <a:solidFill>
                  <a:schemeClr val="bg1"/>
                </a:solidFill>
              </a:endParaRP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251967" y="4583019"/>
              <a:ext cx="2953107" cy="72000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5" name="직사각형 44"/>
          <p:cNvSpPr/>
          <p:nvPr/>
        </p:nvSpPr>
        <p:spPr>
          <a:xfrm>
            <a:off x="179940" y="6311667"/>
            <a:ext cx="7346754" cy="386843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89865" tIns="46662" rIns="89865" bIns="46662" anchor="ctr">
            <a:noAutofit/>
          </a:bodyPr>
          <a:lstStyle/>
          <a:p>
            <a:pPr defTabSz="899931">
              <a:spcBef>
                <a:spcPct val="40000"/>
              </a:spcBef>
              <a:spcAft>
                <a:spcPct val="0"/>
              </a:spcAft>
              <a:buClr>
                <a:srgbClr val="595959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1400" spc="5" dirty="0" smtClean="0">
                <a:solidFill>
                  <a:srgbClr val="595959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*(</a:t>
            </a:r>
            <a:r>
              <a:rPr lang="ko-KR" altLang="en-US" sz="1400" spc="5" dirty="0" smtClean="0">
                <a:solidFill>
                  <a:srgbClr val="595959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근거 법령</a:t>
            </a:r>
            <a:r>
              <a:rPr lang="en-US" altLang="ko-KR" sz="1400" spc="5" dirty="0" smtClean="0">
                <a:solidFill>
                  <a:srgbClr val="595959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)</a:t>
            </a:r>
            <a:r>
              <a:rPr lang="ko-KR" altLang="en-US" sz="1400" spc="5" dirty="0" smtClean="0">
                <a:solidFill>
                  <a:srgbClr val="595959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식품위생법 제</a:t>
            </a:r>
            <a:r>
              <a:rPr lang="ko-KR" altLang="en-US" sz="1400" spc="5" dirty="0">
                <a:solidFill>
                  <a:srgbClr val="595959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48</a:t>
            </a:r>
            <a:r>
              <a:rPr lang="ko-KR" altLang="en-US" sz="1400" spc="5" dirty="0" smtClean="0">
                <a:solidFill>
                  <a:srgbClr val="595959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조 </a:t>
            </a:r>
            <a:r>
              <a:rPr lang="en-US" altLang="ko-KR" sz="1400" spc="5" dirty="0" smtClean="0">
                <a:solidFill>
                  <a:srgbClr val="595959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~ </a:t>
            </a:r>
            <a:r>
              <a:rPr lang="ko-KR" altLang="en-US" sz="1400" spc="5" dirty="0" smtClean="0">
                <a:solidFill>
                  <a:srgbClr val="595959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제</a:t>
            </a:r>
            <a:r>
              <a:rPr lang="ko-KR" altLang="en-US" sz="1400" spc="5" dirty="0">
                <a:solidFill>
                  <a:srgbClr val="595959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48조의</a:t>
            </a:r>
            <a:r>
              <a:rPr lang="ko-KR" altLang="en-US" sz="1400" spc="5" dirty="0" smtClean="0">
                <a:solidFill>
                  <a:srgbClr val="595959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2</a:t>
            </a:r>
            <a:r>
              <a:rPr lang="en-US" altLang="ko-KR" sz="1400" spc="5" dirty="0" smtClean="0">
                <a:solidFill>
                  <a:srgbClr val="595959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, </a:t>
            </a:r>
            <a:r>
              <a:rPr lang="ko-KR" altLang="en-US" sz="1400" spc="5" dirty="0" smtClean="0">
                <a:solidFill>
                  <a:srgbClr val="595959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축산물위생관리법 제</a:t>
            </a:r>
            <a:r>
              <a:rPr lang="en-US" altLang="ko-KR" sz="1400" spc="5" dirty="0" smtClean="0">
                <a:solidFill>
                  <a:srgbClr val="595959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9</a:t>
            </a:r>
            <a:r>
              <a:rPr lang="ko-KR" altLang="en-US" sz="1400" spc="5" dirty="0" smtClean="0">
                <a:solidFill>
                  <a:srgbClr val="595959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조</a:t>
            </a:r>
            <a:r>
              <a:rPr lang="en-US" altLang="ko-KR" sz="1400" spc="5" dirty="0" smtClean="0">
                <a:solidFill>
                  <a:srgbClr val="595959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~</a:t>
            </a:r>
            <a:r>
              <a:rPr lang="ko-KR" altLang="en-US" sz="1400" spc="5" dirty="0" smtClean="0">
                <a:solidFill>
                  <a:srgbClr val="595959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제</a:t>
            </a:r>
            <a:r>
              <a:rPr lang="en-US" altLang="ko-KR" sz="1400" spc="5" dirty="0" smtClean="0">
                <a:solidFill>
                  <a:srgbClr val="595959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9</a:t>
            </a:r>
            <a:r>
              <a:rPr lang="ko-KR" altLang="en-US" sz="1400" spc="5" dirty="0" smtClean="0">
                <a:solidFill>
                  <a:srgbClr val="595959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조의</a:t>
            </a:r>
            <a:r>
              <a:rPr lang="en-US" altLang="ko-KR" sz="1400" spc="5" dirty="0" smtClean="0">
                <a:solidFill>
                  <a:srgbClr val="595959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4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1476426" y="1193467"/>
            <a:ext cx="742473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3600" dirty="0">
                <a:solidFill>
                  <a:srgbClr val="0000CC"/>
                </a:solidFill>
                <a:latin typeface="HY수평선B" pitchFamily="18" charset="-127"/>
                <a:ea typeface="HY수평선B" pitchFamily="18" charset="-127"/>
              </a:rPr>
              <a:t>H</a:t>
            </a:r>
            <a:r>
              <a:rPr lang="en-US" altLang="ko-KR" sz="2400" dirty="0">
                <a:solidFill>
                  <a:srgbClr val="0000CC"/>
                </a:solidFill>
                <a:latin typeface="HY수평선B" pitchFamily="18" charset="-127"/>
                <a:ea typeface="HY수평선B" pitchFamily="18" charset="-127"/>
              </a:rPr>
              <a:t>azard  </a:t>
            </a:r>
            <a:r>
              <a:rPr lang="en-US" altLang="ko-KR" sz="3600" dirty="0">
                <a:solidFill>
                  <a:srgbClr val="0000CC"/>
                </a:solidFill>
                <a:latin typeface="HY수평선B" pitchFamily="18" charset="-127"/>
                <a:ea typeface="HY수평선B" pitchFamily="18" charset="-127"/>
              </a:rPr>
              <a:t>A</a:t>
            </a:r>
            <a:r>
              <a:rPr lang="en-US" altLang="ko-KR" sz="2400" dirty="0">
                <a:solidFill>
                  <a:srgbClr val="0000CC"/>
                </a:solidFill>
                <a:latin typeface="HY수평선B" pitchFamily="18" charset="-127"/>
                <a:ea typeface="HY수평선B" pitchFamily="18" charset="-127"/>
              </a:rPr>
              <a:t>nalysis  </a:t>
            </a:r>
            <a:r>
              <a:rPr lang="en-US" altLang="ko-KR" sz="2400" dirty="0">
                <a:solidFill>
                  <a:schemeClr val="bg2">
                    <a:lumMod val="75000"/>
                  </a:schemeClr>
                </a:solidFill>
                <a:latin typeface="HY수평선B" pitchFamily="18" charset="-127"/>
                <a:ea typeface="HY수평선B" pitchFamily="18" charset="-127"/>
              </a:rPr>
              <a:t>and</a:t>
            </a:r>
            <a:r>
              <a:rPr lang="en-US" altLang="ko-KR" sz="2400" dirty="0">
                <a:solidFill>
                  <a:srgbClr val="0000CC"/>
                </a:solidFill>
                <a:latin typeface="HY수평선B" pitchFamily="18" charset="-127"/>
                <a:ea typeface="HY수평선B" pitchFamily="18" charset="-127"/>
              </a:rPr>
              <a:t>  </a:t>
            </a:r>
            <a:r>
              <a:rPr lang="en-US" altLang="ko-KR" sz="3600" dirty="0">
                <a:solidFill>
                  <a:srgbClr val="0000CC"/>
                </a:solidFill>
                <a:latin typeface="HY수평선B" pitchFamily="18" charset="-127"/>
                <a:ea typeface="HY수평선B" pitchFamily="18" charset="-127"/>
              </a:rPr>
              <a:t>C</a:t>
            </a:r>
            <a:r>
              <a:rPr lang="en-US" altLang="ko-KR" sz="2400" dirty="0">
                <a:solidFill>
                  <a:srgbClr val="0000CC"/>
                </a:solidFill>
                <a:latin typeface="HY수평선B" pitchFamily="18" charset="-127"/>
                <a:ea typeface="HY수평선B" pitchFamily="18" charset="-127"/>
              </a:rPr>
              <a:t>ritical  </a:t>
            </a:r>
            <a:r>
              <a:rPr lang="en-US" altLang="ko-KR" sz="3600" dirty="0">
                <a:solidFill>
                  <a:srgbClr val="0000CC"/>
                </a:solidFill>
                <a:latin typeface="HY수평선B" pitchFamily="18" charset="-127"/>
                <a:ea typeface="HY수평선B" pitchFamily="18" charset="-127"/>
              </a:rPr>
              <a:t>C</a:t>
            </a:r>
            <a:r>
              <a:rPr lang="en-US" altLang="ko-KR" sz="2400" dirty="0">
                <a:solidFill>
                  <a:srgbClr val="0000CC"/>
                </a:solidFill>
                <a:latin typeface="HY수평선B" pitchFamily="18" charset="-127"/>
                <a:ea typeface="HY수평선B" pitchFamily="18" charset="-127"/>
              </a:rPr>
              <a:t>ontrol  </a:t>
            </a:r>
            <a:r>
              <a:rPr lang="en-US" altLang="ko-KR" sz="3600" dirty="0">
                <a:solidFill>
                  <a:srgbClr val="0000CC"/>
                </a:solidFill>
                <a:latin typeface="HY수평선B" pitchFamily="18" charset="-127"/>
                <a:ea typeface="HY수평선B" pitchFamily="18" charset="-127"/>
              </a:rPr>
              <a:t>P</a:t>
            </a:r>
            <a:r>
              <a:rPr lang="en-US" altLang="ko-KR" sz="2400" dirty="0">
                <a:solidFill>
                  <a:srgbClr val="0000CC"/>
                </a:solidFill>
                <a:latin typeface="HY수평선B" pitchFamily="18" charset="-127"/>
                <a:ea typeface="HY수평선B" pitchFamily="18" charset="-127"/>
              </a:rPr>
              <a:t>oint</a:t>
            </a:r>
            <a:endParaRPr lang="ko-KR" altLang="en-US" sz="2400" dirty="0">
              <a:solidFill>
                <a:srgbClr val="0000CC"/>
              </a:solidFill>
              <a:latin typeface="HY수평선B" pitchFamily="18" charset="-127"/>
              <a:ea typeface="HY수평선B" pitchFamily="18" charset="-127"/>
            </a:endParaRPr>
          </a:p>
        </p:txBody>
      </p:sp>
      <p:grpSp>
        <p:nvGrpSpPr>
          <p:cNvPr id="20" name="그룹 14"/>
          <p:cNvGrpSpPr>
            <a:grpSpLocks/>
          </p:cNvGrpSpPr>
          <p:nvPr/>
        </p:nvGrpSpPr>
        <p:grpSpPr bwMode="auto">
          <a:xfrm>
            <a:off x="1285745" y="1053696"/>
            <a:ext cx="7150100" cy="936625"/>
            <a:chOff x="714841" y="1565328"/>
            <a:chExt cx="7150844" cy="936105"/>
          </a:xfrm>
        </p:grpSpPr>
        <p:sp>
          <p:nvSpPr>
            <p:cNvPr id="21" name="타원 20"/>
            <p:cNvSpPr/>
            <p:nvPr/>
          </p:nvSpPr>
          <p:spPr bwMode="auto">
            <a:xfrm>
              <a:off x="4286857" y="1565328"/>
              <a:ext cx="864096" cy="936104"/>
            </a:xfrm>
            <a:prstGeom prst="ellipse">
              <a:avLst/>
            </a:prstGeom>
            <a:solidFill>
              <a:srgbClr val="00B0F0">
                <a:alpha val="17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softEdge rad="127000"/>
            </a:effectLst>
          </p:spPr>
          <p:txBody>
            <a:bodyPr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2" name="타원 21"/>
            <p:cNvSpPr/>
            <p:nvPr/>
          </p:nvSpPr>
          <p:spPr bwMode="auto">
            <a:xfrm>
              <a:off x="5644223" y="1565328"/>
              <a:ext cx="864096" cy="936104"/>
            </a:xfrm>
            <a:prstGeom prst="ellipse">
              <a:avLst/>
            </a:prstGeom>
            <a:solidFill>
              <a:srgbClr val="00B0F0">
                <a:alpha val="17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softEdge rad="127000"/>
            </a:effectLst>
          </p:spPr>
          <p:txBody>
            <a:bodyPr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3" name="타원 22"/>
            <p:cNvSpPr/>
            <p:nvPr/>
          </p:nvSpPr>
          <p:spPr bwMode="auto">
            <a:xfrm>
              <a:off x="7001589" y="1565329"/>
              <a:ext cx="864096" cy="936104"/>
            </a:xfrm>
            <a:prstGeom prst="ellipse">
              <a:avLst/>
            </a:prstGeom>
            <a:solidFill>
              <a:srgbClr val="00B0F0">
                <a:alpha val="17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softEdge rad="127000"/>
            </a:effectLst>
          </p:spPr>
          <p:txBody>
            <a:bodyPr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4" name="타원 23"/>
            <p:cNvSpPr/>
            <p:nvPr/>
          </p:nvSpPr>
          <p:spPr bwMode="auto">
            <a:xfrm>
              <a:off x="714841" y="1565328"/>
              <a:ext cx="864096" cy="936104"/>
            </a:xfrm>
            <a:prstGeom prst="ellipse">
              <a:avLst/>
            </a:prstGeom>
            <a:solidFill>
              <a:srgbClr val="CC66FF">
                <a:alpha val="17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softEdge rad="127000"/>
            </a:effectLst>
          </p:spPr>
          <p:txBody>
            <a:bodyPr/>
            <a:lstStyle/>
            <a:p>
              <a:pPr>
                <a:defRPr/>
              </a:pPr>
              <a:endParaRPr lang="ko-KR" altLang="en-US"/>
            </a:p>
          </p:txBody>
        </p:sp>
        <p:sp>
          <p:nvSpPr>
            <p:cNvPr id="25" name="타원 24"/>
            <p:cNvSpPr/>
            <p:nvPr/>
          </p:nvSpPr>
          <p:spPr bwMode="auto">
            <a:xfrm>
              <a:off x="2051720" y="1565329"/>
              <a:ext cx="864096" cy="936104"/>
            </a:xfrm>
            <a:prstGeom prst="ellipse">
              <a:avLst/>
            </a:prstGeom>
            <a:solidFill>
              <a:srgbClr val="CC66FF">
                <a:alpha val="17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softEdge rad="127000"/>
            </a:effectLst>
          </p:spPr>
          <p:txBody>
            <a:bodyPr/>
            <a:lstStyle/>
            <a:p>
              <a:pPr>
                <a:defRPr/>
              </a:pPr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 smtClean="0"/>
              <a:pPr lvl="0">
                <a:defRPr lang="ko-KR" altLang="en-US"/>
              </a:pPr>
              <a:t>4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36"/>
          <p:cNvGrpSpPr/>
          <p:nvPr/>
        </p:nvGrpSpPr>
        <p:grpSpPr>
          <a:xfrm>
            <a:off x="206424" y="3286533"/>
            <a:ext cx="8783960" cy="2794618"/>
            <a:chOff x="-119079" y="1808160"/>
            <a:chExt cx="8783960" cy="2794618"/>
          </a:xfrm>
        </p:grpSpPr>
        <p:sp>
          <p:nvSpPr>
            <p:cNvPr id="3" name="직사각형 2"/>
            <p:cNvSpPr/>
            <p:nvPr/>
          </p:nvSpPr>
          <p:spPr>
            <a:xfrm>
              <a:off x="1415223" y="1808160"/>
              <a:ext cx="824265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eaLnBrk="0" latinLnBrk="0" hangingPunct="0">
                <a:defRPr/>
              </a:pPr>
              <a:r>
                <a:rPr lang="en-US" altLang="ko-KR" sz="4000" b="1" kern="0" dirty="0" smtClean="0">
                  <a:solidFill>
                    <a:srgbClr val="0070C0"/>
                  </a:solidFill>
                  <a:latin typeface="휴먼모음T" pitchFamily="18" charset="-127"/>
                  <a:ea typeface="휴먼모음T" pitchFamily="18" charset="-127"/>
                </a:rPr>
                <a:t>HA</a:t>
              </a:r>
              <a:endParaRPr lang="ko-KR" altLang="en-US" sz="4000" b="1" kern="0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4" name="직사각형 3"/>
            <p:cNvSpPr/>
            <p:nvPr/>
          </p:nvSpPr>
          <p:spPr>
            <a:xfrm>
              <a:off x="5832678" y="1808160"/>
              <a:ext cx="1122423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eaLnBrk="0" latinLnBrk="0" hangingPunct="0">
                <a:defRPr/>
              </a:pPr>
              <a:r>
                <a:rPr lang="en-US" altLang="ko-KR" sz="4000" b="1" kern="0" dirty="0" smtClean="0">
                  <a:solidFill>
                    <a:srgbClr val="00B0F0"/>
                  </a:solidFill>
                  <a:latin typeface="휴먼모음T" pitchFamily="18" charset="-127"/>
                  <a:ea typeface="휴먼모음T" pitchFamily="18" charset="-127"/>
                </a:rPr>
                <a:t>CCP</a:t>
              </a:r>
              <a:endParaRPr lang="ko-KR" altLang="en-US" sz="4000" b="1" kern="0" dirty="0">
                <a:solidFill>
                  <a:srgbClr val="00B0F0"/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5" name="직사각형 4"/>
            <p:cNvSpPr/>
            <p:nvPr/>
          </p:nvSpPr>
          <p:spPr>
            <a:xfrm>
              <a:off x="1083061" y="2547264"/>
              <a:ext cx="1425390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latinLnBrk="0"/>
              <a:r>
                <a:rPr lang="ko-KR" altLang="en-US" sz="2000" b="1" kern="0" dirty="0" err="1" smtClean="0">
                  <a:latin typeface="휴먼모음T" pitchFamily="18" charset="-127"/>
                  <a:ea typeface="휴먼모음T" pitchFamily="18" charset="-127"/>
                </a:rPr>
                <a:t>위해요소분석</a:t>
              </a:r>
              <a:endParaRPr lang="en-US" altLang="ko-KR" sz="2000" b="1" kern="0" dirty="0" smtClean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5750593" y="2574196"/>
              <a:ext cx="1358064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latinLnBrk="0"/>
              <a:r>
                <a:rPr lang="ko-KR" altLang="en-US" sz="2000" b="1" kern="0" dirty="0" err="1" smtClean="0">
                  <a:latin typeface="휴먼모음T" pitchFamily="18" charset="-127"/>
                  <a:ea typeface="휴먼모음T" pitchFamily="18" charset="-127"/>
                </a:rPr>
                <a:t>중요관리점</a:t>
              </a:r>
              <a:r>
                <a:rPr lang="ko-KR" altLang="en-US" sz="2000" b="1" kern="0" dirty="0" smtClean="0">
                  <a:latin typeface="휴먼모음T" pitchFamily="18" charset="-127"/>
                  <a:ea typeface="휴먼모음T" pitchFamily="18" charset="-127"/>
                </a:rPr>
                <a:t> </a:t>
              </a:r>
              <a:endParaRPr lang="en-US" altLang="ko-KR" sz="2000" b="1" kern="0" dirty="0" smtClean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-119079" y="3068960"/>
              <a:ext cx="3995936" cy="15338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 latinLnBrk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1600" b="1" kern="0" dirty="0" smtClean="0">
                  <a:latin typeface="휴먼모음T" pitchFamily="18" charset="-127"/>
                  <a:ea typeface="휴먼모음T" pitchFamily="18" charset="-127"/>
                  <a:cs typeface="Times New Roman" pitchFamily="18" charset="0"/>
                </a:rPr>
                <a:t>H</a:t>
              </a:r>
              <a:r>
                <a:rPr lang="en-US" altLang="ko-KR" sz="1600" kern="0" dirty="0" smtClean="0">
                  <a:latin typeface="휴먼모음T" pitchFamily="18" charset="-127"/>
                  <a:ea typeface="휴먼모음T" pitchFamily="18" charset="-127"/>
                  <a:cs typeface="Times New Roman" pitchFamily="18" charset="0"/>
                </a:rPr>
                <a:t>azard </a:t>
              </a:r>
              <a:r>
                <a:rPr lang="en-US" altLang="ko-KR" sz="1600" b="1" kern="0" dirty="0" smtClean="0">
                  <a:latin typeface="휴먼모음T" pitchFamily="18" charset="-127"/>
                  <a:ea typeface="휴먼모음T" pitchFamily="18" charset="-127"/>
                  <a:cs typeface="Times New Roman" pitchFamily="18" charset="0"/>
                </a:rPr>
                <a:t>A</a:t>
              </a:r>
              <a:r>
                <a:rPr lang="en-US" altLang="ko-KR" sz="1600" kern="0" dirty="0" smtClean="0">
                  <a:latin typeface="휴먼모음T" pitchFamily="18" charset="-127"/>
                  <a:ea typeface="휴먼모음T" pitchFamily="18" charset="-127"/>
                  <a:cs typeface="Times New Roman" pitchFamily="18" charset="0"/>
                </a:rPr>
                <a:t>nalysis</a:t>
              </a:r>
            </a:p>
            <a:p>
              <a:pPr algn="ctr" fontAlgn="auto" latinLnBrk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1600" kern="0" dirty="0" smtClean="0">
                  <a:latin typeface="휴먼모음T" pitchFamily="18" charset="-127"/>
                  <a:ea typeface="휴먼모음T" pitchFamily="18" charset="-127"/>
                  <a:cs typeface="Times New Roman" pitchFamily="18" charset="0"/>
                </a:rPr>
                <a:t>원료와 공정에서 발생 가능한</a:t>
              </a:r>
              <a:endParaRPr lang="en-US" altLang="ko-KR" sz="1600" kern="0" dirty="0" smtClean="0">
                <a:latin typeface="휴먼모음T" pitchFamily="18" charset="-127"/>
                <a:ea typeface="휴먼모음T" pitchFamily="18" charset="-127"/>
                <a:cs typeface="Times New Roman" pitchFamily="18" charset="0"/>
              </a:endParaRPr>
            </a:p>
            <a:p>
              <a:pPr algn="ctr" fontAlgn="auto" latinLnBrk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1600" kern="0" dirty="0" smtClean="0">
                  <a:latin typeface="휴먼모음T" pitchFamily="18" charset="-127"/>
                  <a:ea typeface="휴먼모음T" pitchFamily="18" charset="-127"/>
                  <a:cs typeface="Times New Roman" pitchFamily="18" charset="0"/>
                </a:rPr>
                <a:t>생물학적</a:t>
              </a:r>
              <a:r>
                <a:rPr lang="en-US" altLang="ko-KR" sz="1600" kern="0" dirty="0" smtClean="0">
                  <a:latin typeface="휴먼모음T" pitchFamily="18" charset="-127"/>
                  <a:ea typeface="휴먼모음T" pitchFamily="18" charset="-127"/>
                  <a:cs typeface="Times New Roman" pitchFamily="18" charset="0"/>
                </a:rPr>
                <a:t>, </a:t>
              </a:r>
              <a:r>
                <a:rPr lang="ko-KR" altLang="en-US" sz="1600" kern="0" dirty="0" smtClean="0">
                  <a:latin typeface="휴먼모음T" pitchFamily="18" charset="-127"/>
                  <a:ea typeface="휴먼모음T" pitchFamily="18" charset="-127"/>
                  <a:cs typeface="Times New Roman" pitchFamily="18" charset="0"/>
                </a:rPr>
                <a:t>화학적</a:t>
              </a:r>
              <a:r>
                <a:rPr lang="en-US" altLang="ko-KR" sz="1600" kern="0" dirty="0" smtClean="0">
                  <a:latin typeface="휴먼모음T" pitchFamily="18" charset="-127"/>
                  <a:ea typeface="휴먼모음T" pitchFamily="18" charset="-127"/>
                  <a:cs typeface="Times New Roman" pitchFamily="18" charset="0"/>
                </a:rPr>
                <a:t>, </a:t>
              </a:r>
              <a:r>
                <a:rPr lang="ko-KR" altLang="en-US" sz="1600" kern="0" dirty="0" smtClean="0">
                  <a:latin typeface="휴먼모음T" pitchFamily="18" charset="-127"/>
                  <a:ea typeface="휴먼모음T" pitchFamily="18" charset="-127"/>
                  <a:cs typeface="Times New Roman" pitchFamily="18" charset="0"/>
                </a:rPr>
                <a:t>물리적 </a:t>
              </a:r>
              <a:endParaRPr lang="en-US" altLang="ko-KR" sz="1600" kern="0" dirty="0" smtClean="0">
                <a:latin typeface="휴먼모음T" pitchFamily="18" charset="-127"/>
                <a:ea typeface="휴먼모음T" pitchFamily="18" charset="-127"/>
                <a:cs typeface="Times New Roman" pitchFamily="18" charset="0"/>
              </a:endParaRPr>
            </a:p>
            <a:p>
              <a:pPr algn="ctr" fontAlgn="auto" latinLnBrk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1600" kern="0" dirty="0" err="1" smtClean="0">
                  <a:latin typeface="휴먼모음T" pitchFamily="18" charset="-127"/>
                  <a:ea typeface="휴먼모음T" pitchFamily="18" charset="-127"/>
                  <a:cs typeface="Times New Roman" pitchFamily="18" charset="0"/>
                </a:rPr>
                <a:t>위해요소를</a:t>
              </a:r>
              <a:r>
                <a:rPr lang="ko-KR" altLang="en-US" sz="1600" kern="0" dirty="0" smtClean="0">
                  <a:latin typeface="휴먼모음T" pitchFamily="18" charset="-127"/>
                  <a:ea typeface="휴먼모음T" pitchFamily="18" charset="-127"/>
                  <a:cs typeface="Times New Roman" pitchFamily="18" charset="0"/>
                </a:rPr>
                <a:t> 분석</a:t>
              </a:r>
              <a:endParaRPr lang="ko-KR" altLang="en-US" sz="1600" dirty="0"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4092881" y="3068960"/>
              <a:ext cx="4572000" cy="1533818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fontAlgn="auto" latinLnBrk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ko-KR" sz="1600" b="1" kern="0" dirty="0" smtClean="0">
                  <a:latin typeface="휴먼모음T" pitchFamily="18" charset="-127"/>
                  <a:ea typeface="휴먼모음T" pitchFamily="18" charset="-127"/>
                  <a:cs typeface="Times New Roman" pitchFamily="18" charset="0"/>
                </a:rPr>
                <a:t>C</a:t>
              </a:r>
              <a:r>
                <a:rPr lang="en-US" altLang="ko-KR" sz="1600" kern="0" dirty="0" smtClean="0">
                  <a:latin typeface="휴먼모음T" pitchFamily="18" charset="-127"/>
                  <a:ea typeface="휴먼모음T" pitchFamily="18" charset="-127"/>
                  <a:cs typeface="Times New Roman" pitchFamily="18" charset="0"/>
                </a:rPr>
                <a:t>ritical </a:t>
              </a:r>
              <a:r>
                <a:rPr lang="en-US" altLang="ko-KR" sz="1600" b="1" kern="0" dirty="0" smtClean="0">
                  <a:latin typeface="휴먼모음T" pitchFamily="18" charset="-127"/>
                  <a:ea typeface="휴먼모음T" pitchFamily="18" charset="-127"/>
                  <a:cs typeface="Times New Roman" pitchFamily="18" charset="0"/>
                </a:rPr>
                <a:t>C</a:t>
              </a:r>
              <a:r>
                <a:rPr lang="en-US" altLang="ko-KR" sz="1600" kern="0" dirty="0" smtClean="0">
                  <a:latin typeface="휴먼모음T" pitchFamily="18" charset="-127"/>
                  <a:ea typeface="휴먼모음T" pitchFamily="18" charset="-127"/>
                  <a:cs typeface="Times New Roman" pitchFamily="18" charset="0"/>
                </a:rPr>
                <a:t>ontrol </a:t>
              </a:r>
              <a:r>
                <a:rPr lang="en-US" altLang="ko-KR" sz="1600" b="1" kern="0" dirty="0" smtClean="0">
                  <a:latin typeface="휴먼모음T" pitchFamily="18" charset="-127"/>
                  <a:ea typeface="휴먼모음T" pitchFamily="18" charset="-127"/>
                  <a:cs typeface="Times New Roman" pitchFamily="18" charset="0"/>
                </a:rPr>
                <a:t>P</a:t>
              </a:r>
              <a:r>
                <a:rPr lang="en-US" altLang="ko-KR" sz="1600" kern="0" dirty="0" smtClean="0">
                  <a:latin typeface="휴먼모음T" pitchFamily="18" charset="-127"/>
                  <a:ea typeface="휴먼모음T" pitchFamily="18" charset="-127"/>
                  <a:cs typeface="Times New Roman" pitchFamily="18" charset="0"/>
                </a:rPr>
                <a:t>oint</a:t>
              </a:r>
            </a:p>
            <a:p>
              <a:pPr algn="ctr" fontAlgn="auto" latinLnBrk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1600" kern="0" dirty="0" smtClean="0">
                  <a:latin typeface="휴먼모음T" pitchFamily="18" charset="-127"/>
                  <a:ea typeface="휴먼모음T" pitchFamily="18" charset="-127"/>
                  <a:cs typeface="Times New Roman" pitchFamily="18" charset="0"/>
                </a:rPr>
                <a:t>위해 요소를 예방</a:t>
              </a:r>
              <a:r>
                <a:rPr lang="en-US" altLang="ko-KR" sz="1600" kern="0" dirty="0" smtClean="0">
                  <a:latin typeface="휴먼모음T" pitchFamily="18" charset="-127"/>
                  <a:ea typeface="휴먼모음T" pitchFamily="18" charset="-127"/>
                  <a:cs typeface="Times New Roman" pitchFamily="18" charset="0"/>
                </a:rPr>
                <a:t>, </a:t>
              </a:r>
              <a:r>
                <a:rPr lang="ko-KR" altLang="en-US" sz="1600" kern="0" dirty="0" smtClean="0">
                  <a:latin typeface="휴먼모음T" pitchFamily="18" charset="-127"/>
                  <a:ea typeface="휴먼모음T" pitchFamily="18" charset="-127"/>
                  <a:cs typeface="Times New Roman" pitchFamily="18" charset="0"/>
                </a:rPr>
                <a:t>제거 또는 </a:t>
              </a:r>
              <a:endParaRPr lang="en-US" altLang="ko-KR" sz="1600" kern="0" dirty="0" smtClean="0">
                <a:latin typeface="휴먼모음T" pitchFamily="18" charset="-127"/>
                <a:ea typeface="휴먼모음T" pitchFamily="18" charset="-127"/>
                <a:cs typeface="Times New Roman" pitchFamily="18" charset="0"/>
              </a:endParaRPr>
            </a:p>
            <a:p>
              <a:pPr algn="ctr" fontAlgn="auto" latinLnBrk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1600" kern="0" dirty="0" smtClean="0">
                  <a:latin typeface="휴먼모음T" pitchFamily="18" charset="-127"/>
                  <a:ea typeface="휴먼모음T" pitchFamily="18" charset="-127"/>
                  <a:cs typeface="Times New Roman" pitchFamily="18" charset="0"/>
                </a:rPr>
                <a:t>허용수준으로</a:t>
              </a:r>
              <a:r>
                <a:rPr lang="en-US" altLang="ko-KR" sz="1600" kern="0" dirty="0" smtClean="0">
                  <a:latin typeface="휴먼모음T" pitchFamily="18" charset="-127"/>
                  <a:ea typeface="휴먼모음T" pitchFamily="18" charset="-127"/>
                  <a:cs typeface="Times New Roman" pitchFamily="18" charset="0"/>
                </a:rPr>
                <a:t> </a:t>
              </a:r>
              <a:r>
                <a:rPr lang="ko-KR" altLang="en-US" sz="1600" kern="0" dirty="0" smtClean="0">
                  <a:latin typeface="휴먼모음T" pitchFamily="18" charset="-127"/>
                  <a:ea typeface="휴먼모음T" pitchFamily="18" charset="-127"/>
                  <a:cs typeface="Times New Roman" pitchFamily="18" charset="0"/>
                </a:rPr>
                <a:t>감소시킬 수 있는 </a:t>
              </a:r>
              <a:endParaRPr lang="en-US" altLang="ko-KR" sz="1600" kern="0" dirty="0" smtClean="0">
                <a:latin typeface="휴먼모음T" pitchFamily="18" charset="-127"/>
                <a:ea typeface="휴먼모음T" pitchFamily="18" charset="-127"/>
                <a:cs typeface="Times New Roman" pitchFamily="18" charset="0"/>
              </a:endParaRPr>
            </a:p>
            <a:p>
              <a:pPr algn="ctr" fontAlgn="auto" latinLnBrk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1600" kern="0" dirty="0" smtClean="0">
                  <a:latin typeface="휴먼모음T" pitchFamily="18" charset="-127"/>
                  <a:ea typeface="휴먼모음T" pitchFamily="18" charset="-127"/>
                  <a:cs typeface="Times New Roman" pitchFamily="18" charset="0"/>
                </a:rPr>
                <a:t>공정이나 단계를 중점관리</a:t>
              </a:r>
              <a:endParaRPr lang="ko-KR" altLang="en-US" sz="1600" kern="0" dirty="0">
                <a:latin typeface="휴먼모음T" pitchFamily="18" charset="-127"/>
                <a:ea typeface="휴먼모음T" pitchFamily="18" charset="-127"/>
                <a:cs typeface="Times New Roman" pitchFamily="18" charset="0"/>
              </a:endParaRPr>
            </a:p>
          </p:txBody>
        </p:sp>
        <p:sp>
          <p:nvSpPr>
            <p:cNvPr id="9" name="십자형 8"/>
            <p:cNvSpPr/>
            <p:nvPr/>
          </p:nvSpPr>
          <p:spPr bwMode="auto">
            <a:xfrm>
              <a:off x="3973396" y="2743994"/>
              <a:ext cx="714380" cy="642942"/>
            </a:xfrm>
            <a:prstGeom prst="plus">
              <a:avLst>
                <a:gd name="adj" fmla="val 35667"/>
              </a:avLst>
            </a:prstGeom>
            <a:solidFill>
              <a:schemeClr val="tx1">
                <a:lumMod val="50000"/>
                <a:lumOff val="5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algn="ctr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1400" kern="0">
                <a:latin typeface="휴먼모음T" pitchFamily="18" charset="-127"/>
                <a:ea typeface="휴먼모음T" pitchFamily="18" charset="-127"/>
              </a:endParaRPr>
            </a:p>
          </p:txBody>
        </p:sp>
        <p:cxnSp>
          <p:nvCxnSpPr>
            <p:cNvPr id="10" name="직선 연결선 9"/>
            <p:cNvCxnSpPr/>
            <p:nvPr/>
          </p:nvCxnSpPr>
          <p:spPr>
            <a:xfrm flipH="1" flipV="1">
              <a:off x="269268" y="3051372"/>
              <a:ext cx="3384376" cy="8786"/>
            </a:xfrm>
            <a:prstGeom prst="line">
              <a:avLst/>
            </a:prstGeom>
            <a:ln/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직선 연결선 10"/>
            <p:cNvCxnSpPr/>
            <p:nvPr/>
          </p:nvCxnSpPr>
          <p:spPr>
            <a:xfrm flipH="1">
              <a:off x="4895928" y="3069232"/>
              <a:ext cx="3600000" cy="0"/>
            </a:xfrm>
            <a:prstGeom prst="line">
              <a:avLst/>
            </a:prstGeom>
            <a:ln/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  <p:sp>
        <p:nvSpPr>
          <p:cNvPr id="12" name="직사각형 11"/>
          <p:cNvSpPr/>
          <p:nvPr/>
        </p:nvSpPr>
        <p:spPr>
          <a:xfrm>
            <a:off x="396021" y="500336"/>
            <a:ext cx="174438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latinLnBrk="0" hangingPunct="0">
              <a:defRPr/>
            </a:pPr>
            <a:r>
              <a:rPr lang="en-US" altLang="ko-KR" sz="4000" kern="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HACCP</a:t>
            </a:r>
            <a:endParaRPr lang="ko-KR" altLang="en-US" sz="4000" kern="0" dirty="0" smtClean="0">
              <a:solidFill>
                <a:srgbClr val="00206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13" name="그룹 12"/>
          <p:cNvGrpSpPr/>
          <p:nvPr/>
        </p:nvGrpSpPr>
        <p:grpSpPr>
          <a:xfrm>
            <a:off x="2700885" y="693561"/>
            <a:ext cx="6194322" cy="504056"/>
            <a:chOff x="1979712" y="3264028"/>
            <a:chExt cx="6194322" cy="504056"/>
          </a:xfrm>
        </p:grpSpPr>
        <p:sp>
          <p:nvSpPr>
            <p:cNvPr id="14" name="직사각형 13"/>
            <p:cNvSpPr/>
            <p:nvPr/>
          </p:nvSpPr>
          <p:spPr>
            <a:xfrm>
              <a:off x="1979712" y="3264028"/>
              <a:ext cx="5113917" cy="504056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7203266" y="3264028"/>
              <a:ext cx="351656" cy="504056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7886010" y="3264028"/>
              <a:ext cx="135632" cy="504056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endParaRP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8102034" y="3264028"/>
              <a:ext cx="72000" cy="504056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7607504" y="3264028"/>
              <a:ext cx="216000" cy="504056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endParaRPr>
            </a:p>
          </p:txBody>
        </p:sp>
      </p:grpSp>
      <p:sp>
        <p:nvSpPr>
          <p:cNvPr id="19" name="직사각형 18"/>
          <p:cNvSpPr/>
          <p:nvPr/>
        </p:nvSpPr>
        <p:spPr>
          <a:xfrm>
            <a:off x="2784515" y="745534"/>
            <a:ext cx="403027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latinLnBrk="0" hangingPunct="0">
              <a:defRPr/>
            </a:pPr>
            <a:r>
              <a:rPr lang="ko-KR" altLang="en-US" sz="2000" kern="0" dirty="0" smtClean="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사전예방적 식품안전관리 시스템</a:t>
            </a:r>
            <a:r>
              <a:rPr lang="en-US" altLang="ko-KR" sz="2000" kern="0" dirty="0" smtClean="0">
                <a:solidFill>
                  <a:schemeClr val="bg1"/>
                </a:solidFill>
                <a:latin typeface="HY울릉도M" pitchFamily="18" charset="-127"/>
                <a:ea typeface="HY울릉도M" pitchFamily="18" charset="-127"/>
              </a:rPr>
              <a:t> </a:t>
            </a:r>
            <a:endParaRPr lang="ko-KR" altLang="en-US" sz="2000" kern="0" dirty="0" smtClean="0">
              <a:solidFill>
                <a:schemeClr val="bg1"/>
              </a:solidFill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31" name="슬라이드 번호 개체 틀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 smtClean="0"/>
              <a:pPr lvl="0">
                <a:defRPr lang="ko-KR" altLang="en-US"/>
              </a:pPr>
              <a:t>5</a:t>
            </a:fld>
            <a:endParaRPr lang="ko-KR" altLang="en-US"/>
          </a:p>
        </p:txBody>
      </p:sp>
      <p:grpSp>
        <p:nvGrpSpPr>
          <p:cNvPr id="32" name="그룹 31"/>
          <p:cNvGrpSpPr/>
          <p:nvPr/>
        </p:nvGrpSpPr>
        <p:grpSpPr>
          <a:xfrm>
            <a:off x="314736" y="1628800"/>
            <a:ext cx="2699792" cy="1260000"/>
            <a:chOff x="360040" y="1588470"/>
            <a:chExt cx="2699792" cy="1260000"/>
          </a:xfrm>
        </p:grpSpPr>
        <p:sp>
          <p:nvSpPr>
            <p:cNvPr id="33" name="평행 사변형 32"/>
            <p:cNvSpPr/>
            <p:nvPr/>
          </p:nvSpPr>
          <p:spPr>
            <a:xfrm>
              <a:off x="899592" y="1588470"/>
              <a:ext cx="2160240" cy="1260000"/>
            </a:xfrm>
            <a:prstGeom prst="parallelogram">
              <a:avLst>
                <a:gd name="adj" fmla="val 20813"/>
              </a:avLst>
            </a:prstGeom>
            <a:gradFill flip="none" rotWithShape="1">
              <a:gsLst>
                <a:gs pos="0">
                  <a:schemeClr val="bg1">
                    <a:lumMod val="75000"/>
                    <a:tint val="66000"/>
                    <a:satMod val="160000"/>
                  </a:schemeClr>
                </a:gs>
                <a:gs pos="50000">
                  <a:schemeClr val="bg1">
                    <a:lumMod val="75000"/>
                    <a:tint val="44500"/>
                    <a:satMod val="160000"/>
                  </a:schemeClr>
                </a:gs>
                <a:gs pos="100000">
                  <a:schemeClr val="bg1">
                    <a:lumMod val="75000"/>
                    <a:tint val="23500"/>
                    <a:satMod val="16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평행 사변형 33"/>
            <p:cNvSpPr/>
            <p:nvPr/>
          </p:nvSpPr>
          <p:spPr>
            <a:xfrm>
              <a:off x="899592" y="1588470"/>
              <a:ext cx="2160240" cy="1260000"/>
            </a:xfrm>
            <a:prstGeom prst="parallelogram">
              <a:avLst>
                <a:gd name="adj" fmla="val 45934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직사각형 34"/>
            <p:cNvSpPr/>
            <p:nvPr/>
          </p:nvSpPr>
          <p:spPr>
            <a:xfrm>
              <a:off x="360040" y="1588470"/>
              <a:ext cx="1475656" cy="126000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6" name="직사각형 35"/>
          <p:cNvSpPr/>
          <p:nvPr/>
        </p:nvSpPr>
        <p:spPr>
          <a:xfrm>
            <a:off x="314736" y="1625888"/>
            <a:ext cx="8460000" cy="360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직사각형 36"/>
          <p:cNvSpPr/>
          <p:nvPr/>
        </p:nvSpPr>
        <p:spPr>
          <a:xfrm>
            <a:off x="395536" y="1772336"/>
            <a:ext cx="22322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국제식품규격위원회</a:t>
            </a:r>
            <a:endParaRPr lang="en-US" altLang="ko-KR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모음T" pitchFamily="18" charset="-127"/>
              <a:ea typeface="휴먼모음T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(Codex) </a:t>
            </a:r>
            <a:r>
              <a:rPr lang="ko-KR" alt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지침</a:t>
            </a:r>
            <a:endParaRPr lang="ko-KR" altLang="en-U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3460512" y="1639526"/>
            <a:ext cx="5359960" cy="1146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ko-KR" altLang="en-US" sz="2400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  <a:cs typeface="함초롬바탕" pitchFamily="18" charset="-127"/>
              </a:rPr>
              <a:t>식품안전을 위해 국제적으로 권고되는 </a:t>
            </a:r>
            <a:endParaRPr lang="en-US" altLang="ko-KR" sz="2400" dirty="0" smtClean="0">
              <a:solidFill>
                <a:srgbClr val="002060"/>
              </a:solidFill>
              <a:latin typeface="휴먼모음T" pitchFamily="18" charset="-127"/>
              <a:ea typeface="휴먼모음T" pitchFamily="18" charset="-127"/>
              <a:cs typeface="함초롬바탕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ko-KR" altLang="en-US" sz="2400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  <a:cs typeface="함초롬바탕" pitchFamily="18" charset="-127"/>
              </a:rPr>
              <a:t>사전예방적 관리시스템</a:t>
            </a:r>
            <a:endParaRPr lang="en-US" altLang="ko-KR" sz="2400" dirty="0" smtClean="0">
              <a:solidFill>
                <a:srgbClr val="002060"/>
              </a:solidFill>
              <a:latin typeface="휴먼모음T" pitchFamily="18" charset="-127"/>
              <a:ea typeface="휴먼모음T" pitchFamily="18" charset="-127"/>
              <a:cs typeface="함초롬바탕" pitchFamily="18" charset="-127"/>
            </a:endParaRPr>
          </a:p>
        </p:txBody>
      </p:sp>
      <p:pic>
        <p:nvPicPr>
          <p:cNvPr id="41" name="Picture 2" descr="C:\Users\user\Desktop\아이콘모음\coquette-part-2-icons-set\png\64x64\attachment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108980" y="1774038"/>
            <a:ext cx="401568" cy="4015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31218" y="189372"/>
            <a:ext cx="223651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000" dirty="0" err="1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위해요소</a:t>
            </a:r>
            <a:endParaRPr lang="ko-KR" altLang="en-US" sz="4000" dirty="0">
              <a:solidFill>
                <a:srgbClr val="00206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396021" y="1197750"/>
            <a:ext cx="8256588" cy="4956175"/>
            <a:chOff x="447675" y="1281298"/>
            <a:chExt cx="8256588" cy="4956175"/>
          </a:xfrm>
        </p:grpSpPr>
        <p:sp>
          <p:nvSpPr>
            <p:cNvPr id="84" name="직사각형 83"/>
            <p:cNvSpPr/>
            <p:nvPr/>
          </p:nvSpPr>
          <p:spPr bwMode="auto">
            <a:xfrm>
              <a:off x="447675" y="1281298"/>
              <a:ext cx="8256588" cy="4956175"/>
            </a:xfrm>
            <a:prstGeom prst="rect">
              <a:avLst/>
            </a:prstGeom>
            <a:gradFill flip="none" rotWithShape="1">
              <a:gsLst>
                <a:gs pos="30000">
                  <a:schemeClr val="bg1">
                    <a:lumMod val="95000"/>
                  </a:schemeClr>
                </a:gs>
                <a:gs pos="52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/>
            </a:p>
          </p:txBody>
        </p:sp>
        <p:sp>
          <p:nvSpPr>
            <p:cNvPr id="76" name="직사각형 75"/>
            <p:cNvSpPr/>
            <p:nvPr/>
          </p:nvSpPr>
          <p:spPr bwMode="auto">
            <a:xfrm>
              <a:off x="684213" y="1442235"/>
              <a:ext cx="2368550" cy="690562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7" name="직사각형 76"/>
            <p:cNvSpPr/>
            <p:nvPr/>
          </p:nvSpPr>
          <p:spPr bwMode="auto">
            <a:xfrm>
              <a:off x="684213" y="1442235"/>
              <a:ext cx="2368550" cy="69056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28016" tIns="73152" rIns="128016" bIns="73152" spcCol="1270" anchor="ctr"/>
            <a:lstStyle/>
            <a:p>
              <a:pPr algn="ctr" defTabSz="8001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2000" b="1" dirty="0">
                  <a:latin typeface="휴먼모음T" pitchFamily="18" charset="-127"/>
                  <a:ea typeface="휴먼모음T" pitchFamily="18" charset="-127"/>
                </a:rPr>
                <a:t>화학적 요소</a:t>
              </a:r>
            </a:p>
          </p:txBody>
        </p:sp>
        <p:sp>
          <p:nvSpPr>
            <p:cNvPr id="74" name="직사각형 73"/>
            <p:cNvSpPr/>
            <p:nvPr/>
          </p:nvSpPr>
          <p:spPr bwMode="auto">
            <a:xfrm>
              <a:off x="684213" y="2161372"/>
              <a:ext cx="2368550" cy="3600450"/>
            </a:xfrm>
            <a:prstGeom prst="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5" name="직사각형 74"/>
            <p:cNvSpPr/>
            <p:nvPr/>
          </p:nvSpPr>
          <p:spPr bwMode="auto">
            <a:xfrm>
              <a:off x="684213" y="2161372"/>
              <a:ext cx="2368550" cy="360045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96012" tIns="96012" rIns="128016" bIns="144018" spcCol="1270"/>
            <a:lstStyle/>
            <a:p>
              <a:pPr marL="171450" lvl="1" indent="-171450" defTabSz="8001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endParaRPr lang="ko-KR" altLang="en-US">
                <a:latin typeface="휴먼모음T" pitchFamily="18" charset="-127"/>
                <a:ea typeface="휴먼모음T" pitchFamily="18" charset="-127"/>
              </a:endParaRPr>
            </a:p>
            <a:p>
              <a:pPr marL="171450" lvl="1" indent="-171450" defTabSz="8001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endParaRPr lang="ko-KR" altLang="en-US"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72" name="직사각형 71"/>
            <p:cNvSpPr/>
            <p:nvPr/>
          </p:nvSpPr>
          <p:spPr bwMode="auto">
            <a:xfrm>
              <a:off x="3419475" y="1442235"/>
              <a:ext cx="2370138" cy="690562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3" name="직사각형 72"/>
            <p:cNvSpPr/>
            <p:nvPr/>
          </p:nvSpPr>
          <p:spPr bwMode="auto">
            <a:xfrm>
              <a:off x="3419475" y="1442235"/>
              <a:ext cx="2370138" cy="69056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28016" tIns="73152" rIns="128016" bIns="73152" spcCol="1270" anchor="ctr"/>
            <a:lstStyle/>
            <a:p>
              <a:pPr algn="ctr" defTabSz="8001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2000" b="1" dirty="0">
                  <a:latin typeface="휴먼모음T" pitchFamily="18" charset="-127"/>
                  <a:ea typeface="휴먼모음T" pitchFamily="18" charset="-127"/>
                </a:rPr>
                <a:t>생물학적 요소</a:t>
              </a:r>
            </a:p>
          </p:txBody>
        </p:sp>
        <p:sp>
          <p:nvSpPr>
            <p:cNvPr id="70" name="직사각형 69"/>
            <p:cNvSpPr/>
            <p:nvPr/>
          </p:nvSpPr>
          <p:spPr bwMode="auto">
            <a:xfrm>
              <a:off x="3419475" y="2161372"/>
              <a:ext cx="2370138" cy="3600450"/>
            </a:xfrm>
            <a:prstGeom prst="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1" name="직사각형 70"/>
            <p:cNvSpPr/>
            <p:nvPr/>
          </p:nvSpPr>
          <p:spPr bwMode="auto">
            <a:xfrm>
              <a:off x="3419475" y="2161372"/>
              <a:ext cx="2370138" cy="360045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96012" tIns="96012" rIns="128016" bIns="144018" spcCol="1270"/>
            <a:lstStyle/>
            <a:p>
              <a:pPr marL="171450" lvl="1" indent="-171450" defTabSz="8001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endParaRPr lang="ko-KR" altLang="en-US">
                <a:latin typeface="휴먼모음T" pitchFamily="18" charset="-127"/>
                <a:ea typeface="휴먼모음T" pitchFamily="18" charset="-127"/>
              </a:endParaRPr>
            </a:p>
            <a:p>
              <a:pPr marL="171450" lvl="1" indent="-171450" defTabSz="8001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endParaRPr lang="ko-KR" altLang="en-US"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68" name="직사각형 67"/>
            <p:cNvSpPr/>
            <p:nvPr/>
          </p:nvSpPr>
          <p:spPr bwMode="auto">
            <a:xfrm>
              <a:off x="6156325" y="1442235"/>
              <a:ext cx="2370138" cy="690562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9" name="직사각형 68"/>
            <p:cNvSpPr/>
            <p:nvPr/>
          </p:nvSpPr>
          <p:spPr bwMode="auto">
            <a:xfrm>
              <a:off x="6156325" y="1442235"/>
              <a:ext cx="2370138" cy="69056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128016" tIns="73152" rIns="128016" bIns="73152" spcCol="1270" anchor="ctr"/>
            <a:lstStyle/>
            <a:p>
              <a:pPr algn="ctr" defTabSz="800100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2000" b="1" dirty="0">
                  <a:latin typeface="휴먼모음T" pitchFamily="18" charset="-127"/>
                  <a:ea typeface="휴먼모음T" pitchFamily="18" charset="-127"/>
                </a:rPr>
                <a:t>물리적 요소</a:t>
              </a:r>
            </a:p>
          </p:txBody>
        </p:sp>
        <p:sp>
          <p:nvSpPr>
            <p:cNvPr id="66" name="직사각형 65"/>
            <p:cNvSpPr/>
            <p:nvPr/>
          </p:nvSpPr>
          <p:spPr bwMode="auto">
            <a:xfrm>
              <a:off x="6156325" y="2161372"/>
              <a:ext cx="2370138" cy="3600450"/>
            </a:xfrm>
            <a:prstGeom prst="rect">
              <a:avLst/>
            </a:prstGeom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7" name="직사각형 66"/>
            <p:cNvSpPr/>
            <p:nvPr/>
          </p:nvSpPr>
          <p:spPr bwMode="auto">
            <a:xfrm>
              <a:off x="6156325" y="2161372"/>
              <a:ext cx="2370138" cy="360045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96012" tIns="96012" rIns="128016" bIns="144018" spcCol="1270"/>
            <a:lstStyle/>
            <a:p>
              <a:pPr marL="171450" lvl="1" indent="-171450" defTabSz="8001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endParaRPr lang="ko-KR" altLang="en-US">
                <a:latin typeface="휴먼모음T" pitchFamily="18" charset="-127"/>
                <a:ea typeface="휴먼모음T" pitchFamily="18" charset="-127"/>
              </a:endParaRPr>
            </a:p>
            <a:p>
              <a:pPr marL="171450" lvl="1" indent="-171450" defTabSz="800100">
                <a:lnSpc>
                  <a:spcPct val="90000"/>
                </a:lnSpc>
                <a:spcAft>
                  <a:spcPct val="15000"/>
                </a:spcAft>
                <a:buFontTx/>
                <a:buChar char="••"/>
                <a:defRPr/>
              </a:pPr>
              <a:endParaRPr lang="ko-KR" altLang="en-US"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48" name="TextBox 65"/>
            <p:cNvSpPr txBox="1">
              <a:spLocks noChangeArrowheads="1"/>
            </p:cNvSpPr>
            <p:nvPr/>
          </p:nvSpPr>
          <p:spPr bwMode="auto">
            <a:xfrm>
              <a:off x="755650" y="2377272"/>
              <a:ext cx="2160588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ko-KR" altLang="en-US">
                  <a:latin typeface="휴먼모음T" pitchFamily="18" charset="-127"/>
                  <a:ea typeface="휴먼모음T" pitchFamily="18" charset="-127"/>
                </a:rPr>
                <a:t>농약</a:t>
              </a:r>
            </a:p>
          </p:txBody>
        </p:sp>
        <p:sp>
          <p:nvSpPr>
            <p:cNvPr id="49" name="TextBox 66"/>
            <p:cNvSpPr txBox="1">
              <a:spLocks noChangeArrowheads="1"/>
            </p:cNvSpPr>
            <p:nvPr/>
          </p:nvSpPr>
          <p:spPr bwMode="auto">
            <a:xfrm>
              <a:off x="755650" y="3458360"/>
              <a:ext cx="2160588" cy="368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ko-KR" altLang="en-US">
                  <a:latin typeface="휴먼모음T" pitchFamily="18" charset="-127"/>
                  <a:ea typeface="휴먼모음T" pitchFamily="18" charset="-127"/>
                </a:rPr>
                <a:t>중금속</a:t>
              </a:r>
            </a:p>
          </p:txBody>
        </p:sp>
        <p:sp>
          <p:nvSpPr>
            <p:cNvPr id="50" name="TextBox 67"/>
            <p:cNvSpPr txBox="1">
              <a:spLocks noChangeArrowheads="1"/>
            </p:cNvSpPr>
            <p:nvPr/>
          </p:nvSpPr>
          <p:spPr bwMode="auto">
            <a:xfrm>
              <a:off x="755650" y="4609297"/>
              <a:ext cx="2160588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ko-KR" altLang="en-US">
                  <a:latin typeface="휴먼모음T" pitchFamily="18" charset="-127"/>
                  <a:ea typeface="휴먼모음T" pitchFamily="18" charset="-127"/>
                </a:rPr>
                <a:t>항생제</a:t>
              </a:r>
            </a:p>
          </p:txBody>
        </p:sp>
        <p:sp>
          <p:nvSpPr>
            <p:cNvPr id="51" name="TextBox 68"/>
            <p:cNvSpPr txBox="1">
              <a:spLocks noChangeArrowheads="1"/>
            </p:cNvSpPr>
            <p:nvPr/>
          </p:nvSpPr>
          <p:spPr bwMode="auto">
            <a:xfrm>
              <a:off x="3492500" y="2377272"/>
              <a:ext cx="2159000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ko-KR" altLang="en-US">
                  <a:latin typeface="휴먼모음T" pitchFamily="18" charset="-127"/>
                  <a:ea typeface="휴먼모음T" pitchFamily="18" charset="-127"/>
                </a:rPr>
                <a:t>세균</a:t>
              </a:r>
            </a:p>
          </p:txBody>
        </p:sp>
        <p:sp>
          <p:nvSpPr>
            <p:cNvPr id="52" name="TextBox 73"/>
            <p:cNvSpPr txBox="1">
              <a:spLocks noChangeArrowheads="1"/>
            </p:cNvSpPr>
            <p:nvPr/>
          </p:nvSpPr>
          <p:spPr bwMode="auto">
            <a:xfrm>
              <a:off x="3492500" y="3458360"/>
              <a:ext cx="2159000" cy="368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ko-KR" altLang="en-US">
                  <a:latin typeface="휴먼모음T" pitchFamily="18" charset="-127"/>
                  <a:ea typeface="휴먼모음T" pitchFamily="18" charset="-127"/>
                </a:rPr>
                <a:t>바이러스</a:t>
              </a:r>
            </a:p>
          </p:txBody>
        </p:sp>
        <p:sp>
          <p:nvSpPr>
            <p:cNvPr id="53" name="TextBox 78"/>
            <p:cNvSpPr txBox="1">
              <a:spLocks noChangeArrowheads="1"/>
            </p:cNvSpPr>
            <p:nvPr/>
          </p:nvSpPr>
          <p:spPr bwMode="auto">
            <a:xfrm>
              <a:off x="3492500" y="4609297"/>
              <a:ext cx="2159000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ko-KR" altLang="en-US">
                  <a:latin typeface="휴먼모음T" pitchFamily="18" charset="-127"/>
                  <a:ea typeface="휴먼모음T" pitchFamily="18" charset="-127"/>
                </a:rPr>
                <a:t>기생충</a:t>
              </a:r>
            </a:p>
          </p:txBody>
        </p:sp>
        <p:sp>
          <p:nvSpPr>
            <p:cNvPr id="54" name="TextBox 79"/>
            <p:cNvSpPr txBox="1">
              <a:spLocks noChangeArrowheads="1"/>
            </p:cNvSpPr>
            <p:nvPr/>
          </p:nvSpPr>
          <p:spPr bwMode="auto">
            <a:xfrm>
              <a:off x="6227763" y="2377272"/>
              <a:ext cx="2160587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ko-KR" altLang="en-US" dirty="0">
                  <a:latin typeface="휴먼모음T" pitchFamily="18" charset="-127"/>
                  <a:ea typeface="휴먼모음T" pitchFamily="18" charset="-127"/>
                </a:rPr>
                <a:t>쇠</a:t>
              </a:r>
            </a:p>
          </p:txBody>
        </p:sp>
        <p:sp>
          <p:nvSpPr>
            <p:cNvPr id="55" name="TextBox 88"/>
            <p:cNvSpPr txBox="1">
              <a:spLocks noChangeArrowheads="1"/>
            </p:cNvSpPr>
            <p:nvPr/>
          </p:nvSpPr>
          <p:spPr bwMode="auto">
            <a:xfrm>
              <a:off x="6227763" y="3458360"/>
              <a:ext cx="2160587" cy="368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ko-KR" altLang="en-US">
                  <a:latin typeface="휴먼모음T" pitchFamily="18" charset="-127"/>
                  <a:ea typeface="휴먼모음T" pitchFamily="18" charset="-127"/>
                </a:rPr>
                <a:t>머리카락</a:t>
              </a:r>
            </a:p>
          </p:txBody>
        </p:sp>
        <p:sp>
          <p:nvSpPr>
            <p:cNvPr id="56" name="TextBox 90"/>
            <p:cNvSpPr txBox="1">
              <a:spLocks noChangeArrowheads="1"/>
            </p:cNvSpPr>
            <p:nvPr/>
          </p:nvSpPr>
          <p:spPr bwMode="auto">
            <a:xfrm>
              <a:off x="6227763" y="4609297"/>
              <a:ext cx="2160587" cy="369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ko-KR" altLang="en-US">
                  <a:latin typeface="휴먼모음T" pitchFamily="18" charset="-127"/>
                  <a:ea typeface="휴먼모음T" pitchFamily="18" charset="-127"/>
                </a:rPr>
                <a:t>나무토막</a:t>
              </a:r>
            </a:p>
          </p:txBody>
        </p:sp>
        <p:pic>
          <p:nvPicPr>
            <p:cNvPr id="57" name="그림 42" descr="기생충.jp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572000" y="4898222"/>
              <a:ext cx="873125" cy="7921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8" name="그림 43" descr="나무토막.jp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380288" y="4826785"/>
              <a:ext cx="863600" cy="863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9" name="그림 46" descr="농약.jp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476375" y="2377272"/>
              <a:ext cx="1436688" cy="9366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0" name="그림 47" descr="머리카락.jpg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308850" y="3674260"/>
              <a:ext cx="960438" cy="863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" name="그림 48" descr="바이러스.jpg"/>
            <p:cNvPicPr>
              <a:picLocks noChangeAspect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427538" y="3818722"/>
              <a:ext cx="1196975" cy="7905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2" name="그림 56" descr="세균.png"/>
            <p:cNvPicPr>
              <a:picLocks noChangeAspect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4427538" y="2521735"/>
              <a:ext cx="1008062" cy="863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3" name="그림 57" descr="쇠(못).png"/>
            <p:cNvPicPr>
              <a:picLocks noChangeAspect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092950" y="2450297"/>
              <a:ext cx="1039813" cy="7794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4" name="그림 58" descr="중금속.jpg"/>
            <p:cNvPicPr>
              <a:picLocks noChangeAspect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835150" y="3529797"/>
              <a:ext cx="1008063" cy="10080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5" name="그림 69" descr="항생제.jpg"/>
            <p:cNvPicPr>
              <a:picLocks noChangeAspect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692275" y="4753760"/>
              <a:ext cx="1309688" cy="8715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 smtClean="0"/>
              <a:pPr lvl="0">
                <a:defRPr lang="ko-KR" altLang="en-US"/>
              </a:pPr>
              <a:t>6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637919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0"/>
                </a:srgbClr>
              </a:clrTo>
            </a:clrChange>
            <a:lum/>
          </a:blip>
          <a:srcRect l="27562" t="18612"/>
          <a:stretch>
            <a:fillRect/>
          </a:stretch>
        </p:blipFill>
        <p:spPr>
          <a:xfrm>
            <a:off x="961121" y="2895919"/>
            <a:ext cx="6625626" cy="944898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pic>
      <p:grpSp>
        <p:nvGrpSpPr>
          <p:cNvPr id="2" name="그룹 15"/>
          <p:cNvGrpSpPr/>
          <p:nvPr/>
        </p:nvGrpSpPr>
        <p:grpSpPr>
          <a:xfrm>
            <a:off x="972237" y="3070461"/>
            <a:ext cx="7203300" cy="720333"/>
            <a:chOff x="1835696" y="2501688"/>
            <a:chExt cx="7200800" cy="720000"/>
          </a:xfrm>
        </p:grpSpPr>
        <p:sp>
          <p:nvSpPr>
            <p:cNvPr id="17" name="직사각형 16"/>
            <p:cNvSpPr/>
            <p:nvPr/>
          </p:nvSpPr>
          <p:spPr>
            <a:xfrm>
              <a:off x="1835696" y="2501688"/>
              <a:ext cx="720080" cy="720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4000" dirty="0">
                  <a:latin typeface="HY헤드라인M" pitchFamily="18" charset="-127"/>
                  <a:ea typeface="HY헤드라인M" pitchFamily="18" charset="-127"/>
                </a:rPr>
                <a:t>2</a:t>
              </a:r>
              <a:endParaRPr lang="ko-KR" altLang="en-US" sz="4000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2558334" y="2616626"/>
              <a:ext cx="647816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ko-KR" altLang="en-US" sz="2400" dirty="0" smtClean="0">
                  <a:solidFill>
                    <a:srgbClr val="002060"/>
                  </a:solidFill>
                  <a:latin typeface="HY헤드라인M" pitchFamily="18" charset="-127"/>
                  <a:ea typeface="HY헤드라인M" pitchFamily="18" charset="-127"/>
                </a:rPr>
                <a:t> </a:t>
              </a:r>
              <a:r>
                <a:rPr lang="ko-KR" altLang="en-US" sz="2400" dirty="0" err="1" smtClean="0">
                  <a:solidFill>
                    <a:srgbClr val="002060"/>
                  </a:solidFill>
                  <a:latin typeface="HY헤드라인M" pitchFamily="18" charset="-127"/>
                  <a:ea typeface="HY헤드라인M" pitchFamily="18" charset="-127"/>
                </a:rPr>
                <a:t>법적근거</a:t>
              </a:r>
              <a:endParaRPr lang="ko-KR" altLang="en-US" sz="24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endParaRPr>
            </a:p>
          </p:txBody>
        </p:sp>
      </p:grpSp>
      <p:pic>
        <p:nvPicPr>
          <p:cNvPr id="24" name="Picture 2" descr="과학기술정보통신부 심볼마크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3298089" flipH="1">
            <a:off x="6920382" y="3761671"/>
            <a:ext cx="3239624" cy="3144705"/>
          </a:xfrm>
          <a:prstGeom prst="rect">
            <a:avLst/>
          </a:prstGeom>
          <a:noFill/>
        </p:spPr>
      </p:pic>
      <p:sp>
        <p:nvSpPr>
          <p:cNvPr id="23" name="원형 22"/>
          <p:cNvSpPr/>
          <p:nvPr/>
        </p:nvSpPr>
        <p:spPr>
          <a:xfrm>
            <a:off x="5942100" y="2636670"/>
            <a:ext cx="6951693" cy="8140671"/>
          </a:xfrm>
          <a:prstGeom prst="pie">
            <a:avLst>
              <a:gd name="adj1" fmla="val 10248912"/>
              <a:gd name="adj2" fmla="val 17012883"/>
            </a:avLst>
          </a:prstGeom>
          <a:solidFill>
            <a:schemeClr val="bg1">
              <a:lumMod val="9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7" tIns="45730" rIns="91457" bIns="45730"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800C6A38-4290-41DD-B95C-4155372FD4AF}" type="slidenum">
              <a:rPr lang="ko-KR" altLang="en-US" smtClean="0"/>
              <a:pPr lvl="0">
                <a:defRPr lang="ko-KR" altLang="en-US"/>
              </a:pPr>
              <a:t>7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363260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그룹 14"/>
          <p:cNvGrpSpPr>
            <a:grpSpLocks/>
          </p:cNvGrpSpPr>
          <p:nvPr/>
        </p:nvGrpSpPr>
        <p:grpSpPr bwMode="auto">
          <a:xfrm>
            <a:off x="714375" y="1153871"/>
            <a:ext cx="7500938" cy="571500"/>
            <a:chOff x="785786" y="4214818"/>
            <a:chExt cx="7500990" cy="571504"/>
          </a:xfrm>
        </p:grpSpPr>
        <p:sp>
          <p:nvSpPr>
            <p:cNvPr id="45" name="모서리가 둥근 직사각형 44"/>
            <p:cNvSpPr/>
            <p:nvPr/>
          </p:nvSpPr>
          <p:spPr>
            <a:xfrm>
              <a:off x="1857356" y="4214818"/>
              <a:ext cx="6429420" cy="57150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>
                <a:defRPr/>
              </a:pPr>
              <a:endParaRPr lang="ko-KR" altLang="en-US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46" name="오각형 45"/>
            <p:cNvSpPr/>
            <p:nvPr/>
          </p:nvSpPr>
          <p:spPr>
            <a:xfrm>
              <a:off x="785786" y="4214818"/>
              <a:ext cx="3500462" cy="571504"/>
            </a:xfrm>
            <a:prstGeom prst="homePlate">
              <a:avLst/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50000">
                  <a:schemeClr val="accent3">
                    <a:lumMod val="75000"/>
                  </a:schemeClr>
                </a:gs>
                <a:gs pos="100000">
                  <a:schemeClr val="accent3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ko-KR" altLang="en-US" sz="2800" dirty="0">
                  <a:latin typeface="휴먼모음T" pitchFamily="18" charset="-127"/>
                  <a:ea typeface="휴먼모음T" pitchFamily="18" charset="-127"/>
                </a:rPr>
                <a:t>식품위생법</a:t>
              </a:r>
            </a:p>
          </p:txBody>
        </p:sp>
      </p:grpSp>
      <p:grpSp>
        <p:nvGrpSpPr>
          <p:cNvPr id="47" name="그룹 15"/>
          <p:cNvGrpSpPr>
            <a:grpSpLocks/>
          </p:cNvGrpSpPr>
          <p:nvPr/>
        </p:nvGrpSpPr>
        <p:grpSpPr bwMode="auto">
          <a:xfrm>
            <a:off x="714375" y="2481720"/>
            <a:ext cx="7500938" cy="571500"/>
            <a:chOff x="785786" y="4214818"/>
            <a:chExt cx="7500990" cy="571504"/>
          </a:xfrm>
        </p:grpSpPr>
        <p:sp>
          <p:nvSpPr>
            <p:cNvPr id="48" name="모서리가 둥근 직사각형 47"/>
            <p:cNvSpPr/>
            <p:nvPr/>
          </p:nvSpPr>
          <p:spPr>
            <a:xfrm>
              <a:off x="1857356" y="4214818"/>
              <a:ext cx="6429420" cy="57150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>
                <a:defRPr/>
              </a:pPr>
              <a:endParaRPr lang="ko-KR" altLang="en-US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49" name="오각형 48"/>
            <p:cNvSpPr/>
            <p:nvPr/>
          </p:nvSpPr>
          <p:spPr>
            <a:xfrm>
              <a:off x="785786" y="4214818"/>
              <a:ext cx="3500462" cy="571504"/>
            </a:xfrm>
            <a:prstGeom prst="homePlate">
              <a:avLst/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50000">
                  <a:schemeClr val="accent3">
                    <a:lumMod val="75000"/>
                  </a:schemeClr>
                </a:gs>
                <a:gs pos="100000">
                  <a:schemeClr val="accent3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ko-KR" altLang="en-US" sz="2800" dirty="0">
                  <a:latin typeface="휴먼모음T" pitchFamily="18" charset="-127"/>
                  <a:ea typeface="휴먼모음T" pitchFamily="18" charset="-127"/>
                </a:rPr>
                <a:t>동법 시행령 </a:t>
              </a:r>
            </a:p>
          </p:txBody>
        </p:sp>
      </p:grpSp>
      <p:sp>
        <p:nvSpPr>
          <p:cNvPr id="50" name="직사각형 49"/>
          <p:cNvSpPr/>
          <p:nvPr/>
        </p:nvSpPr>
        <p:spPr>
          <a:xfrm>
            <a:off x="714375" y="3161170"/>
            <a:ext cx="7358063" cy="5575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60000"/>
              </a:lnSpc>
              <a:spcBef>
                <a:spcPct val="40000"/>
              </a:spcBef>
              <a:buFont typeface="Arial" pitchFamily="34" charset="0"/>
              <a:buChar char="•"/>
              <a:defRPr/>
            </a:pP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제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33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조(식품안전관리인증기준) </a:t>
            </a:r>
          </a:p>
          <a:p>
            <a:pPr>
              <a:lnSpc>
                <a:spcPct val="60000"/>
              </a:lnSpc>
              <a:spcBef>
                <a:spcPct val="40000"/>
              </a:spcBef>
              <a:buFont typeface="Arial" pitchFamily="34" charset="0"/>
              <a:buChar char="•"/>
              <a:defRPr/>
            </a:pP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제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34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조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식품안전관리인증기준적용업소에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관한 업무의 위탁 등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)</a:t>
            </a:r>
            <a:endParaRPr lang="ko-KR" altLang="en-US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grpSp>
        <p:nvGrpSpPr>
          <p:cNvPr id="51" name="그룹 28"/>
          <p:cNvGrpSpPr>
            <a:grpSpLocks/>
          </p:cNvGrpSpPr>
          <p:nvPr/>
        </p:nvGrpSpPr>
        <p:grpSpPr bwMode="auto">
          <a:xfrm>
            <a:off x="714375" y="3870265"/>
            <a:ext cx="7500938" cy="571500"/>
            <a:chOff x="785786" y="4214818"/>
            <a:chExt cx="7500990" cy="571504"/>
          </a:xfrm>
        </p:grpSpPr>
        <p:sp>
          <p:nvSpPr>
            <p:cNvPr id="52" name="모서리가 둥근 직사각형 51"/>
            <p:cNvSpPr/>
            <p:nvPr/>
          </p:nvSpPr>
          <p:spPr>
            <a:xfrm>
              <a:off x="1857356" y="4214818"/>
              <a:ext cx="6429420" cy="57150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>
                <a:defRPr/>
              </a:pPr>
              <a:endParaRPr lang="ko-KR" altLang="en-US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53" name="오각형 52"/>
            <p:cNvSpPr/>
            <p:nvPr/>
          </p:nvSpPr>
          <p:spPr>
            <a:xfrm>
              <a:off x="785786" y="4214818"/>
              <a:ext cx="3500462" cy="571504"/>
            </a:xfrm>
            <a:prstGeom prst="homePlate">
              <a:avLst/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50000">
                  <a:schemeClr val="accent3">
                    <a:lumMod val="75000"/>
                  </a:schemeClr>
                </a:gs>
                <a:gs pos="100000">
                  <a:schemeClr val="accent3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ko-KR" altLang="en-US" sz="2800" dirty="0">
                  <a:latin typeface="휴먼모음T" pitchFamily="18" charset="-127"/>
                  <a:ea typeface="휴먼모음T" pitchFamily="18" charset="-127"/>
                </a:rPr>
                <a:t>동법 시행규칙 </a:t>
              </a:r>
            </a:p>
          </p:txBody>
        </p:sp>
      </p:grpSp>
      <p:sp>
        <p:nvSpPr>
          <p:cNvPr id="54" name="직사각형 53"/>
          <p:cNvSpPr/>
          <p:nvPr/>
        </p:nvSpPr>
        <p:spPr>
          <a:xfrm>
            <a:off x="714375" y="4513202"/>
            <a:ext cx="7458075" cy="194251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60000"/>
              </a:lnSpc>
              <a:spcBef>
                <a:spcPct val="40000"/>
              </a:spcBef>
              <a:buFont typeface="Arial" pitchFamily="34" charset="0"/>
              <a:buChar char="•"/>
              <a:defRPr/>
            </a:pP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제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62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조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식품안전관리인증기준 대상 식품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)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</a:p>
          <a:p>
            <a:pPr>
              <a:lnSpc>
                <a:spcPct val="60000"/>
              </a:lnSpc>
              <a:spcBef>
                <a:spcPct val="40000"/>
              </a:spcBef>
              <a:buFont typeface="Arial" pitchFamily="34" charset="0"/>
              <a:buChar char="•"/>
              <a:defRPr/>
            </a:pP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제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63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조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식품안전관리인증기준적용업소의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인증신청 등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)</a:t>
            </a:r>
          </a:p>
          <a:p>
            <a:pPr>
              <a:lnSpc>
                <a:spcPct val="60000"/>
              </a:lnSpc>
              <a:spcBef>
                <a:spcPct val="40000"/>
              </a:spcBef>
              <a:buFont typeface="Arial" pitchFamily="34" charset="0"/>
              <a:buChar char="•"/>
              <a:defRPr/>
            </a:pP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제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64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조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식품안전관리인증기준</a:t>
            </a:r>
            <a:r>
              <a:rPr lang="ko-KR" altLang="en-US" spc="-2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적용업소의</a:t>
            </a:r>
            <a:r>
              <a:rPr lang="ko-KR" altLang="en-US" spc="-200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영업자 및 종업원에 대한 교육훈련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)</a:t>
            </a:r>
          </a:p>
          <a:p>
            <a:pPr>
              <a:lnSpc>
                <a:spcPct val="60000"/>
              </a:lnSpc>
              <a:spcBef>
                <a:spcPct val="40000"/>
              </a:spcBef>
              <a:buFont typeface="Arial" pitchFamily="34" charset="0"/>
              <a:buChar char="•"/>
              <a:defRPr/>
            </a:pP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제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65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조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식품안전관리인증기준적용업소에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대한 지원 등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)</a:t>
            </a:r>
          </a:p>
          <a:p>
            <a:pPr>
              <a:lnSpc>
                <a:spcPct val="60000"/>
              </a:lnSpc>
              <a:spcBef>
                <a:spcPct val="40000"/>
              </a:spcBef>
              <a:buFont typeface="Arial" pitchFamily="34" charset="0"/>
              <a:buChar char="•"/>
              <a:defRPr/>
            </a:pP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제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66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조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식품안전관리인증기준적용업소에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대한 조사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·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평가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)</a:t>
            </a:r>
          </a:p>
          <a:p>
            <a:pPr>
              <a:lnSpc>
                <a:spcPct val="60000"/>
              </a:lnSpc>
              <a:spcBef>
                <a:spcPct val="40000"/>
              </a:spcBef>
              <a:buFont typeface="Arial" pitchFamily="34" charset="0"/>
              <a:buChar char="•"/>
              <a:defRPr/>
            </a:pP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제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67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조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식품안전관리인증기준적용업소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인증취소 등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)</a:t>
            </a:r>
          </a:p>
          <a:p>
            <a:pPr>
              <a:lnSpc>
                <a:spcPct val="60000"/>
              </a:lnSpc>
              <a:spcBef>
                <a:spcPct val="40000"/>
              </a:spcBef>
              <a:buFont typeface="Arial" pitchFamily="34" charset="0"/>
              <a:buChar char="•"/>
              <a:defRPr/>
            </a:pP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제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68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조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식품안전관리인증기준적용업소에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대한 출입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·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검사 면제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)</a:t>
            </a:r>
          </a:p>
        </p:txBody>
      </p:sp>
      <p:sp>
        <p:nvSpPr>
          <p:cNvPr id="55" name="직사각형 54"/>
          <p:cNvSpPr/>
          <p:nvPr/>
        </p:nvSpPr>
        <p:spPr>
          <a:xfrm>
            <a:off x="714375" y="1833321"/>
            <a:ext cx="7358063" cy="5575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60000"/>
              </a:lnSpc>
              <a:spcBef>
                <a:spcPct val="40000"/>
              </a:spcBef>
              <a:buFont typeface="Arial" pitchFamily="34" charset="0"/>
              <a:buChar char="•"/>
              <a:defRPr/>
            </a:pP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제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48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조(식품안전관리인증기준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)</a:t>
            </a:r>
          </a:p>
          <a:p>
            <a:pPr>
              <a:lnSpc>
                <a:spcPct val="60000"/>
              </a:lnSpc>
              <a:spcBef>
                <a:spcPct val="40000"/>
              </a:spcBef>
              <a:buFont typeface="Arial" pitchFamily="34" charset="0"/>
              <a:buChar char="•"/>
              <a:defRPr/>
            </a:pP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제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48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조의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2(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인증 유효기간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)</a:t>
            </a:r>
            <a:endParaRPr lang="ko-KR" altLang="en-US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56" name="평행 사변형 55"/>
          <p:cNvSpPr/>
          <p:nvPr/>
        </p:nvSpPr>
        <p:spPr>
          <a:xfrm flipH="1">
            <a:off x="-684822" y="-17232"/>
            <a:ext cx="5762640" cy="693017"/>
          </a:xfrm>
          <a:prstGeom prst="parallelogram">
            <a:avLst>
              <a:gd name="adj" fmla="val 96870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67" tIns="45734" rIns="91467" bIns="45734" rtlCol="0" anchor="ctr"/>
          <a:lstStyle/>
          <a:p>
            <a:pPr algn="ctr"/>
            <a:r>
              <a:rPr lang="ko-KR" altLang="en-US" sz="2800" b="1" dirty="0" smtClean="0">
                <a:latin typeface="휴먼모음T" pitchFamily="18" charset="-127"/>
                <a:ea typeface="휴먼모음T" pitchFamily="18" charset="-127"/>
              </a:rPr>
              <a:t>식품위생법</a:t>
            </a:r>
            <a:endParaRPr lang="ko-KR" altLang="en-US" sz="2800" b="1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 smtClean="0"/>
              <a:pPr lvl="0">
                <a:defRPr lang="ko-KR" altLang="en-US"/>
              </a:pPr>
              <a:t>8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691966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직사각형 42"/>
          <p:cNvSpPr/>
          <p:nvPr/>
        </p:nvSpPr>
        <p:spPr>
          <a:xfrm>
            <a:off x="638175" y="447675"/>
            <a:ext cx="4716463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kumimoji="0" lang="ko-KR" altLang="en-US" sz="2400" b="1" kern="0" dirty="0">
                <a:solidFill>
                  <a:schemeClr val="bg1"/>
                </a:solidFill>
                <a:latin typeface="HY수평선B" pitchFamily="18" charset="-127"/>
                <a:ea typeface="HY수평선B" pitchFamily="18" charset="-127"/>
                <a:cs typeface="+mj-cs"/>
              </a:rPr>
              <a:t>식품위생법</a:t>
            </a:r>
          </a:p>
        </p:txBody>
      </p:sp>
      <p:sp>
        <p:nvSpPr>
          <p:cNvPr id="56" name="평행 사변형 55"/>
          <p:cNvSpPr/>
          <p:nvPr/>
        </p:nvSpPr>
        <p:spPr>
          <a:xfrm flipH="1">
            <a:off x="-684822" y="-17232"/>
            <a:ext cx="5762640" cy="693017"/>
          </a:xfrm>
          <a:prstGeom prst="parallelogram">
            <a:avLst>
              <a:gd name="adj" fmla="val 96870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67" tIns="45734" rIns="91467" bIns="45734" rtlCol="0" anchor="ctr"/>
          <a:lstStyle/>
          <a:p>
            <a:pPr algn="ctr"/>
            <a:r>
              <a:rPr lang="ko-KR" altLang="en-US" sz="2800" dirty="0" smtClean="0">
                <a:latin typeface="휴먼모음T" pitchFamily="18" charset="-127"/>
                <a:ea typeface="휴먼모음T" pitchFamily="18" charset="-127"/>
              </a:rPr>
              <a:t>식품 </a:t>
            </a:r>
            <a:r>
              <a:rPr lang="en-US" altLang="ko-KR" sz="2800" dirty="0" smtClean="0">
                <a:latin typeface="휴먼모음T" pitchFamily="18" charset="-127"/>
                <a:ea typeface="휴먼모음T" pitchFamily="18" charset="-127"/>
              </a:rPr>
              <a:t>HACCP </a:t>
            </a:r>
            <a:r>
              <a:rPr lang="ko-KR" altLang="en-US" sz="2800" dirty="0" smtClean="0">
                <a:latin typeface="휴먼모음T" pitchFamily="18" charset="-127"/>
                <a:ea typeface="휴먼모음T" pitchFamily="18" charset="-127"/>
              </a:rPr>
              <a:t>제도연혁</a:t>
            </a:r>
            <a:endParaRPr lang="ko-KR" altLang="en-US" sz="2800" dirty="0">
              <a:latin typeface="휴먼모음T" pitchFamily="18" charset="-127"/>
              <a:ea typeface="휴먼모음T" pitchFamily="18" charset="-127"/>
            </a:endParaRPr>
          </a:p>
        </p:txBody>
      </p:sp>
      <p:graphicFrame>
        <p:nvGraphicFramePr>
          <p:cNvPr id="18" name="표 1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339025323"/>
              </p:ext>
            </p:extLst>
          </p:nvPr>
        </p:nvGraphicFramePr>
        <p:xfrm>
          <a:off x="395536" y="1125723"/>
          <a:ext cx="8280920" cy="533448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tableStyleId>{BC89EF96-8CEA-46FF-86C4-4CE0E7609802}</a:tableStyleId>
              </a:tblPr>
              <a:tblGrid>
                <a:gridCol w="1702619"/>
                <a:gridCol w="6578301"/>
              </a:tblGrid>
              <a:tr h="54000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600" b="0" spc="0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‘95. 12.</a:t>
                      </a:r>
                      <a:endParaRPr lang="ko-KR" altLang="en-US" sz="1600" b="0" spc="0" dirty="0">
                        <a:solidFill>
                          <a:schemeClr val="bg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0" spc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위해요소중점관리기준</a:t>
                      </a:r>
                      <a:r>
                        <a:rPr lang="ko-KR" altLang="en-US" sz="1600" b="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</a:t>
                      </a:r>
                      <a:r>
                        <a:rPr lang="ko-KR" altLang="en-US" sz="1600" b="0" spc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법적근거</a:t>
                      </a:r>
                      <a:r>
                        <a:rPr lang="ko-KR" altLang="en-US" sz="1600" b="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신설 </a:t>
                      </a:r>
                      <a:r>
                        <a:rPr lang="en-US" altLang="ko-KR" sz="1600" b="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600" b="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식품위생법 제</a:t>
                      </a:r>
                      <a:r>
                        <a:rPr lang="en-US" altLang="ko-KR" sz="1600" b="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32</a:t>
                      </a:r>
                      <a:r>
                        <a:rPr lang="ko-KR" altLang="en-US" sz="1600" b="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조의</a:t>
                      </a:r>
                      <a:r>
                        <a:rPr lang="en-US" altLang="ko-KR" sz="1600" b="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2)</a:t>
                      </a:r>
                      <a:endParaRPr lang="ko-KR" altLang="en-US" sz="1600" b="0" spc="0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600" spc="0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‘96. 12.</a:t>
                      </a:r>
                      <a:endParaRPr lang="ko-KR" altLang="en-US" sz="1600" spc="0" dirty="0">
                        <a:solidFill>
                          <a:schemeClr val="bg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spc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식품위해요소중점관리기준</a:t>
                      </a:r>
                      <a:r>
                        <a:rPr lang="ko-KR" altLang="en-US" sz="16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</a:t>
                      </a:r>
                      <a:r>
                        <a:rPr lang="en-US" altLang="ko-KR" sz="16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600" spc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식약청</a:t>
                      </a:r>
                      <a:r>
                        <a:rPr lang="ko-KR" altLang="en-US" sz="16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고시</a:t>
                      </a:r>
                      <a:r>
                        <a:rPr lang="en-US" altLang="ko-KR" sz="16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r>
                        <a:rPr lang="ko-KR" altLang="en-US" sz="16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제정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600" spc="0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‘02. 8.</a:t>
                      </a:r>
                      <a:endParaRPr lang="ko-KR" altLang="en-US" sz="1600" spc="0" dirty="0">
                        <a:solidFill>
                          <a:schemeClr val="bg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의무적용 </a:t>
                      </a:r>
                      <a:r>
                        <a:rPr lang="ko-KR" altLang="en-US" sz="1600" spc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법적근거</a:t>
                      </a:r>
                      <a:r>
                        <a:rPr lang="ko-KR" altLang="en-US" sz="16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마련 </a:t>
                      </a:r>
                      <a:r>
                        <a:rPr lang="en-US" altLang="ko-KR" sz="16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6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식품위생법 제</a:t>
                      </a:r>
                      <a:r>
                        <a:rPr lang="en-US" altLang="ko-KR" sz="16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48</a:t>
                      </a:r>
                      <a:r>
                        <a:rPr lang="ko-KR" altLang="en-US" sz="16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조제</a:t>
                      </a:r>
                      <a:r>
                        <a:rPr lang="en-US" altLang="ko-KR" sz="16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2</a:t>
                      </a:r>
                      <a:r>
                        <a:rPr lang="ko-KR" altLang="en-US" sz="16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항</a:t>
                      </a:r>
                      <a:r>
                        <a:rPr lang="en-US" altLang="ko-KR" sz="16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600" spc="0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600" spc="0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‘03. 8.</a:t>
                      </a:r>
                      <a:endParaRPr lang="ko-KR" altLang="en-US" sz="1600" spc="0" dirty="0">
                        <a:solidFill>
                          <a:schemeClr val="bg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6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의무적용 대상품목 지정 </a:t>
                      </a:r>
                      <a:r>
                        <a:rPr lang="en-US" altLang="ko-KR" sz="16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6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시행규칙</a:t>
                      </a:r>
                      <a:r>
                        <a:rPr lang="en-US" altLang="ko-KR" sz="16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r>
                        <a:rPr lang="ko-KR" altLang="en-US" sz="16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</a:t>
                      </a:r>
                      <a:endParaRPr lang="en-US" altLang="ko-KR" sz="1600" spc="0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6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①</a:t>
                      </a:r>
                      <a:r>
                        <a:rPr lang="ko-KR" altLang="en-US" sz="1600" spc="0" baseline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어묵류</a:t>
                      </a:r>
                      <a:r>
                        <a:rPr lang="ko-KR" altLang="en-US" sz="16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②냉동식품</a:t>
                      </a:r>
                      <a:r>
                        <a:rPr lang="en-US" altLang="ko-KR" sz="16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600" spc="0" baseline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피자류ㆍ만두류ㆍ면류</a:t>
                      </a:r>
                      <a:r>
                        <a:rPr lang="en-US" altLang="ko-KR" sz="16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 ③</a:t>
                      </a:r>
                      <a:r>
                        <a:rPr lang="ko-KR" altLang="en-US" sz="16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냉동수산식품</a:t>
                      </a:r>
                      <a:endParaRPr lang="en-US" altLang="ko-KR" sz="1600" spc="0" baseline="0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6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600" spc="0" baseline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어류ㆍ연체류ㆍ조미가공품</a:t>
                      </a:r>
                      <a:r>
                        <a:rPr lang="en-US" altLang="ko-KR" sz="16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 ④</a:t>
                      </a:r>
                      <a:r>
                        <a:rPr lang="ko-KR" altLang="en-US" sz="16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빙과류 ⑤ </a:t>
                      </a:r>
                      <a:r>
                        <a:rPr lang="ko-KR" altLang="en-US" sz="1600" spc="0" baseline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비가열음료</a:t>
                      </a:r>
                      <a:r>
                        <a:rPr lang="ko-KR" altLang="en-US" sz="16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⑥ 레토르트식품  </a:t>
                      </a:r>
                      <a:endParaRPr lang="en-US" altLang="ko-KR" sz="1600" spc="0" baseline="0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6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⑦배추김치</a:t>
                      </a:r>
                      <a:r>
                        <a:rPr lang="en-US" altLang="ko-KR" sz="16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(‘06.12 </a:t>
                      </a:r>
                      <a:r>
                        <a:rPr lang="ko-KR" altLang="en-US" sz="16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추가</a:t>
                      </a:r>
                      <a:r>
                        <a:rPr lang="en-US" altLang="ko-KR" sz="16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600" spc="0" baseline="0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600" spc="0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‘05. 10.</a:t>
                      </a:r>
                      <a:endParaRPr lang="ko-KR" altLang="en-US" sz="1600" spc="0" dirty="0">
                        <a:solidFill>
                          <a:schemeClr val="bg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6</a:t>
                      </a:r>
                      <a:r>
                        <a:rPr lang="ko-KR" altLang="en-US" sz="16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개 식품 의무적용 세부기준</a:t>
                      </a:r>
                      <a:r>
                        <a:rPr lang="en-US" altLang="ko-KR" sz="16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6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적용시기</a:t>
                      </a:r>
                      <a:r>
                        <a:rPr lang="en-US" altLang="ko-KR" sz="16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 </a:t>
                      </a:r>
                      <a:r>
                        <a:rPr lang="ko-KR" altLang="en-US" sz="16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마련 </a:t>
                      </a:r>
                      <a:r>
                        <a:rPr lang="en-US" altLang="ko-KR" sz="16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600" spc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식약청</a:t>
                      </a:r>
                      <a:r>
                        <a:rPr lang="ko-KR" altLang="en-US" sz="16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고시</a:t>
                      </a:r>
                      <a:r>
                        <a:rPr lang="en-US" altLang="ko-KR" sz="16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600" spc="0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600" spc="0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‘09.  2.</a:t>
                      </a:r>
                      <a:endParaRPr lang="ko-KR" altLang="en-US" sz="1600" spc="0" dirty="0">
                        <a:solidFill>
                          <a:schemeClr val="bg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6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HACCP </a:t>
                      </a:r>
                      <a:r>
                        <a:rPr lang="ko-KR" altLang="en-US" sz="16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지원사업  수탁</a:t>
                      </a:r>
                      <a:r>
                        <a:rPr lang="en-US" altLang="ko-KR" sz="16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6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한국보건산업진흥원 등</a:t>
                      </a:r>
                      <a:r>
                        <a:rPr lang="en-US" altLang="ko-KR" sz="16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r>
                        <a:rPr lang="ko-KR" altLang="en-US" sz="16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</a:t>
                      </a:r>
                      <a:r>
                        <a:rPr lang="ko-KR" altLang="en-US" sz="1600" spc="0" baseline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법적근거</a:t>
                      </a:r>
                      <a:r>
                        <a:rPr lang="ko-KR" altLang="en-US" sz="16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 마련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600" spc="0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‘12.  5.</a:t>
                      </a:r>
                      <a:endParaRPr lang="ko-KR" altLang="en-US" sz="1600" spc="0" dirty="0">
                        <a:solidFill>
                          <a:schemeClr val="bg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HACCP </a:t>
                      </a:r>
                      <a:r>
                        <a:rPr lang="ko-KR" altLang="en-US" sz="16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정기조사평가 차등관리제 도입 </a:t>
                      </a:r>
                      <a:r>
                        <a:rPr lang="en-US" altLang="ko-KR" sz="16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600" spc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식약청</a:t>
                      </a:r>
                      <a:r>
                        <a:rPr lang="ko-KR" altLang="en-US" sz="16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고시</a:t>
                      </a:r>
                      <a:r>
                        <a:rPr lang="en-US" altLang="ko-KR" sz="16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 </a:t>
                      </a:r>
                      <a:endParaRPr lang="ko-KR" altLang="en-US" sz="1600" spc="0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600" spc="0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‘13. 12.</a:t>
                      </a:r>
                      <a:endParaRPr lang="ko-KR" altLang="en-US" sz="1600" spc="0" dirty="0">
                        <a:solidFill>
                          <a:schemeClr val="bg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HACCP </a:t>
                      </a:r>
                      <a:r>
                        <a:rPr lang="ko-KR" altLang="en-US" sz="16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지정 및 사후관리 </a:t>
                      </a:r>
                      <a:r>
                        <a:rPr lang="ko-KR" altLang="en-US" sz="1600" spc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평가시</a:t>
                      </a:r>
                      <a:r>
                        <a:rPr lang="ko-KR" altLang="en-US" sz="16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‘</a:t>
                      </a:r>
                      <a:r>
                        <a:rPr lang="ko-KR" altLang="en-US" sz="1600" spc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과락제</a:t>
                      </a:r>
                      <a:r>
                        <a:rPr lang="ko-KR" altLang="en-US" sz="16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’도입 </a:t>
                      </a:r>
                      <a:r>
                        <a:rPr lang="en-US" altLang="ko-KR" sz="16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600" spc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식약처</a:t>
                      </a:r>
                      <a:r>
                        <a:rPr lang="ko-KR" altLang="en-US" sz="16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고시</a:t>
                      </a:r>
                      <a:r>
                        <a:rPr lang="en-US" altLang="ko-KR" sz="16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 </a:t>
                      </a:r>
                      <a:endParaRPr lang="ko-KR" altLang="en-US" sz="1600" spc="0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 smtClean="0"/>
              <a:pPr lvl="0">
                <a:defRPr lang="ko-KR" altLang="en-US"/>
              </a:pPr>
              <a:t>9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263667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직사각형 42"/>
          <p:cNvSpPr/>
          <p:nvPr/>
        </p:nvSpPr>
        <p:spPr>
          <a:xfrm>
            <a:off x="638175" y="447675"/>
            <a:ext cx="4716463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kumimoji="0" lang="ko-KR" altLang="en-US" sz="2400" b="1" kern="0" dirty="0">
                <a:solidFill>
                  <a:schemeClr val="bg1"/>
                </a:solidFill>
                <a:latin typeface="HY수평선B" pitchFamily="18" charset="-127"/>
                <a:ea typeface="HY수평선B" pitchFamily="18" charset="-127"/>
                <a:cs typeface="+mj-cs"/>
              </a:rPr>
              <a:t>식품위생법</a:t>
            </a:r>
          </a:p>
        </p:txBody>
      </p:sp>
      <p:sp>
        <p:nvSpPr>
          <p:cNvPr id="56" name="평행 사변형 55"/>
          <p:cNvSpPr/>
          <p:nvPr/>
        </p:nvSpPr>
        <p:spPr>
          <a:xfrm flipH="1">
            <a:off x="-684822" y="-17232"/>
            <a:ext cx="5762640" cy="693017"/>
          </a:xfrm>
          <a:prstGeom prst="parallelogram">
            <a:avLst>
              <a:gd name="adj" fmla="val 96870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67" tIns="45734" rIns="91467" bIns="45734" rtlCol="0" anchor="ctr"/>
          <a:lstStyle/>
          <a:p>
            <a:pPr algn="ctr"/>
            <a:r>
              <a:rPr lang="ko-KR" altLang="en-US" sz="2800" dirty="0" smtClean="0">
                <a:latin typeface="휴먼모음T" pitchFamily="18" charset="-127"/>
                <a:ea typeface="휴먼모음T" pitchFamily="18" charset="-127"/>
              </a:rPr>
              <a:t>식품 </a:t>
            </a:r>
            <a:r>
              <a:rPr lang="en-US" altLang="ko-KR" sz="2800" dirty="0" smtClean="0">
                <a:latin typeface="휴먼모음T" pitchFamily="18" charset="-127"/>
                <a:ea typeface="휴먼모음T" pitchFamily="18" charset="-127"/>
              </a:rPr>
              <a:t>HACCP </a:t>
            </a:r>
            <a:r>
              <a:rPr lang="ko-KR" altLang="en-US" sz="2800" dirty="0" smtClean="0">
                <a:latin typeface="휴먼모음T" pitchFamily="18" charset="-127"/>
                <a:ea typeface="휴먼모음T" pitchFamily="18" charset="-127"/>
              </a:rPr>
              <a:t>제도연혁</a:t>
            </a:r>
            <a:endParaRPr lang="ko-KR" altLang="en-US" sz="2800" dirty="0">
              <a:latin typeface="휴먼모음T" pitchFamily="18" charset="-127"/>
              <a:ea typeface="휴먼모음T" pitchFamily="18" charset="-127"/>
            </a:endParaRPr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73169637"/>
              </p:ext>
            </p:extLst>
          </p:nvPr>
        </p:nvGraphicFramePr>
        <p:xfrm>
          <a:off x="539552" y="922318"/>
          <a:ext cx="8136904" cy="5698583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tableStyleId>{BC89EF96-8CEA-46FF-86C4-4CE0E7609802}</a:tableStyleId>
              </a:tblPr>
              <a:tblGrid>
                <a:gridCol w="1673008"/>
                <a:gridCol w="6463896"/>
              </a:tblGrid>
              <a:tr h="357768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kern="1200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‘14.  1.</a:t>
                      </a:r>
                      <a:endParaRPr lang="ko-KR" altLang="en-US" sz="1400" kern="1200" dirty="0">
                        <a:solidFill>
                          <a:schemeClr val="bg1"/>
                        </a:solidFill>
                        <a:latin typeface="휴먼모음T" pitchFamily="18" charset="-127"/>
                        <a:ea typeface="휴먼모음T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재단법인 한국식품안전관리인증원 개원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91442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kern="1200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‘14. 11.</a:t>
                      </a:r>
                      <a:endParaRPr lang="ko-KR" altLang="en-US" sz="1400" kern="1200" dirty="0">
                        <a:solidFill>
                          <a:schemeClr val="bg1"/>
                        </a:solidFill>
                        <a:latin typeface="휴먼모음T" pitchFamily="18" charset="-127"/>
                        <a:ea typeface="휴먼모음T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신규 의무적용</a:t>
                      </a:r>
                      <a:r>
                        <a:rPr lang="ko-KR" altLang="en-US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</a:t>
                      </a:r>
                      <a:r>
                        <a:rPr lang="en-US" altLang="ko-KR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8</a:t>
                      </a:r>
                      <a:r>
                        <a:rPr lang="ko-KR" altLang="en-US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품목 지정 </a:t>
                      </a:r>
                      <a:r>
                        <a:rPr lang="en-US" altLang="ko-KR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시행규칙</a:t>
                      </a:r>
                      <a:r>
                        <a:rPr lang="en-US" altLang="ko-KR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①과자</a:t>
                      </a:r>
                      <a:r>
                        <a:rPr lang="en-US" altLang="ko-KR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·</a:t>
                      </a:r>
                      <a:r>
                        <a:rPr lang="ko-KR" altLang="en-US" sz="1400" spc="0" baseline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캔디류</a:t>
                      </a:r>
                      <a:r>
                        <a:rPr lang="ko-KR" altLang="en-US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 ②</a:t>
                      </a:r>
                      <a:r>
                        <a:rPr lang="ko-KR" altLang="en-US" sz="1400" spc="0" baseline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빵류</a:t>
                      </a:r>
                      <a:r>
                        <a:rPr lang="en-US" altLang="ko-KR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·</a:t>
                      </a:r>
                      <a:r>
                        <a:rPr lang="ko-KR" altLang="en-US" sz="1400" spc="0" baseline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떡류</a:t>
                      </a:r>
                      <a:r>
                        <a:rPr lang="ko-KR" altLang="en-US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</a:t>
                      </a:r>
                      <a:r>
                        <a:rPr lang="en-US" altLang="ko-KR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③</a:t>
                      </a:r>
                      <a:r>
                        <a:rPr lang="ko-KR" altLang="en-US" sz="1400" spc="0" baseline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초콜릿류</a:t>
                      </a:r>
                      <a:r>
                        <a:rPr lang="ko-KR" altLang="en-US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</a:t>
                      </a:r>
                      <a:r>
                        <a:rPr lang="en-US" altLang="ko-KR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④</a:t>
                      </a:r>
                      <a:r>
                        <a:rPr lang="ko-KR" altLang="en-US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어육소시지  ⑤</a:t>
                      </a:r>
                      <a:r>
                        <a:rPr lang="ko-KR" altLang="en-US" sz="1400" spc="0" baseline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음료류</a:t>
                      </a:r>
                      <a:r>
                        <a:rPr lang="ko-KR" altLang="en-US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⑥즉석섭취식품  ⑦국수</a:t>
                      </a:r>
                      <a:r>
                        <a:rPr lang="en-US" altLang="ko-KR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·</a:t>
                      </a:r>
                      <a:r>
                        <a:rPr lang="ko-KR" altLang="en-US" sz="1400" spc="0" baseline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유탕면류</a:t>
                      </a:r>
                      <a:r>
                        <a:rPr lang="ko-KR" altLang="en-US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⑧ 특수용도식품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6990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kern="1200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‘14. 11.</a:t>
                      </a:r>
                      <a:endParaRPr lang="ko-KR" altLang="en-US" sz="1400" kern="1200" dirty="0" smtClean="0">
                        <a:solidFill>
                          <a:schemeClr val="bg1"/>
                        </a:solidFill>
                        <a:latin typeface="휴먼모음T" pitchFamily="18" charset="-127"/>
                        <a:ea typeface="휴먼모음T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</a:t>
                      </a:r>
                      <a:r>
                        <a:rPr lang="en-US" altLang="ko-KR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HACCP </a:t>
                      </a:r>
                      <a:r>
                        <a:rPr lang="ko-KR" altLang="en-US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인증업무 한국식품안전관리인증원으로 위탁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06857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kern="1200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‘15. 8. 18.</a:t>
                      </a:r>
                      <a:endParaRPr lang="ko-KR" altLang="en-US" sz="1400" kern="1200" dirty="0" smtClean="0">
                        <a:solidFill>
                          <a:schemeClr val="bg1"/>
                        </a:solidFill>
                        <a:latin typeface="휴먼모음T" pitchFamily="18" charset="-127"/>
                        <a:ea typeface="휴먼모음T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HACCP</a:t>
                      </a:r>
                      <a:r>
                        <a:rPr lang="ko-KR" altLang="en-US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적용 부실업체 행정조치 강화</a:t>
                      </a:r>
                      <a:r>
                        <a:rPr lang="en-US" altLang="ko-KR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(One-Strike-Out</a:t>
                      </a:r>
                      <a:r>
                        <a:rPr lang="ko-KR" altLang="en-US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제 시행</a:t>
                      </a:r>
                      <a:r>
                        <a:rPr lang="en-US" altLang="ko-KR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b="0" spc="-15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HACCP </a:t>
                      </a:r>
                      <a:r>
                        <a:rPr lang="ko-KR" altLang="en-US" sz="1400" b="0" spc="-15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업체  정기조사 </a:t>
                      </a:r>
                      <a:r>
                        <a:rPr lang="en-US" altLang="ko-KR" sz="1400" b="0" spc="-15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·</a:t>
                      </a:r>
                      <a:r>
                        <a:rPr lang="ko-KR" altLang="en-US" sz="1400" b="0" spc="-15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평가 결과  </a:t>
                      </a:r>
                      <a:r>
                        <a:rPr lang="en-US" altLang="ko-KR" sz="1400" b="0" spc="-15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60</a:t>
                      </a:r>
                      <a:r>
                        <a:rPr lang="ko-KR" altLang="en-US" sz="1400" b="0" spc="-15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점 미만 이거나 주요안전조항 </a:t>
                      </a:r>
                      <a:endParaRPr lang="en-US" altLang="ko-KR" sz="1400" b="0" spc="-150" baseline="0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400" b="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①원료 검수</a:t>
                      </a:r>
                      <a:r>
                        <a:rPr lang="en-US" altLang="ko-KR" sz="1400" b="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b="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검사</a:t>
                      </a:r>
                      <a:r>
                        <a:rPr lang="en-US" altLang="ko-KR" sz="1400" b="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 </a:t>
                      </a:r>
                      <a:r>
                        <a:rPr lang="ko-KR" altLang="en-US" sz="1400" b="0" spc="0" baseline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미실시</a:t>
                      </a:r>
                      <a:r>
                        <a:rPr lang="ko-KR" altLang="en-US" sz="1400" b="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 ②지하수 살균</a:t>
                      </a:r>
                      <a:r>
                        <a:rPr lang="en-US" altLang="ko-KR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·</a:t>
                      </a:r>
                      <a:r>
                        <a:rPr lang="ko-KR" altLang="en-US" sz="1400" b="0" spc="0" baseline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소독미실시</a:t>
                      </a:r>
                      <a:r>
                        <a:rPr lang="en-US" altLang="ko-KR" sz="1400" b="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③</a:t>
                      </a:r>
                      <a:r>
                        <a:rPr lang="ko-KR" altLang="en-US" sz="1400" b="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작업장 세척</a:t>
                      </a:r>
                      <a:r>
                        <a:rPr lang="en-US" altLang="ko-KR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·</a:t>
                      </a:r>
                      <a:r>
                        <a:rPr lang="ko-KR" altLang="en-US" sz="1400" b="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소독 </a:t>
                      </a:r>
                      <a:r>
                        <a:rPr lang="ko-KR" altLang="en-US" sz="1400" b="0" spc="0" baseline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미실시</a:t>
                      </a:r>
                      <a:r>
                        <a:rPr lang="ko-KR" altLang="en-US" sz="1400" b="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</a:t>
                      </a:r>
                      <a:endParaRPr lang="en-US" altLang="ko-KR" sz="1400" b="0" spc="0" baseline="0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400" b="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④</a:t>
                      </a:r>
                      <a:r>
                        <a:rPr lang="ko-KR" altLang="en-US" sz="1400" b="0" spc="0" baseline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중요관리점</a:t>
                      </a:r>
                      <a:r>
                        <a:rPr lang="en-US" altLang="ko-KR" sz="1400" b="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(CCP) </a:t>
                      </a:r>
                      <a:r>
                        <a:rPr lang="ko-KR" altLang="en-US" sz="1400" b="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관리 미흡 등</a:t>
                      </a:r>
                      <a:endParaRPr lang="ko-KR" altLang="en-US" sz="1400" b="0" spc="0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2743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kern="1200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‘15. 12.</a:t>
                      </a:r>
                      <a:endParaRPr lang="ko-KR" altLang="en-US" sz="1400" kern="1200" dirty="0">
                        <a:solidFill>
                          <a:schemeClr val="bg1"/>
                        </a:solidFill>
                        <a:latin typeface="휴먼모음T" pitchFamily="18" charset="-127"/>
                        <a:ea typeface="휴먼모음T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spc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검체</a:t>
                      </a:r>
                      <a:r>
                        <a:rPr lang="ko-KR" altLang="en-US" sz="1400" b="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채취 규정 신설</a:t>
                      </a:r>
                      <a:r>
                        <a:rPr lang="en-US" altLang="ko-KR" sz="1400" b="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b="0" spc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식약처</a:t>
                      </a:r>
                      <a:r>
                        <a:rPr lang="ko-KR" altLang="en-US" sz="1400" b="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고시</a:t>
                      </a:r>
                      <a:r>
                        <a:rPr lang="en-US" altLang="ko-KR" sz="1400" b="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b="0" spc="0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6833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kern="1200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‘16.  2.</a:t>
                      </a:r>
                      <a:endParaRPr lang="ko-KR" altLang="en-US" sz="1400" kern="1200" dirty="0">
                        <a:solidFill>
                          <a:schemeClr val="bg1"/>
                        </a:solidFill>
                        <a:latin typeface="휴먼모음T" pitchFamily="18" charset="-127"/>
                        <a:ea typeface="휴먼모음T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인증업체 </a:t>
                      </a:r>
                      <a:r>
                        <a:rPr lang="en-US" altLang="ko-KR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3</a:t>
                      </a:r>
                      <a:r>
                        <a:rPr lang="ko-KR" altLang="en-US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년 주기 연장심사제 도입</a:t>
                      </a:r>
                      <a:r>
                        <a:rPr lang="en-US" altLang="ko-KR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(‘16.8</a:t>
                      </a:r>
                      <a:r>
                        <a:rPr lang="en-US" altLang="ko-KR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</a:t>
                      </a:r>
                      <a:r>
                        <a:rPr lang="ko-KR" altLang="en-US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시행</a:t>
                      </a:r>
                      <a:r>
                        <a:rPr lang="en-US" altLang="ko-KR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spc="0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66755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kern="1200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‘16.  2.</a:t>
                      </a:r>
                      <a:endParaRPr lang="ko-KR" altLang="en-US" sz="1400" kern="1200" dirty="0">
                        <a:solidFill>
                          <a:schemeClr val="bg1"/>
                        </a:solidFill>
                        <a:latin typeface="휴먼모음T" pitchFamily="18" charset="-127"/>
                        <a:ea typeface="휴먼모음T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한국식품안전관리인증원법</a:t>
                      </a:r>
                      <a:r>
                        <a:rPr lang="en-US" altLang="ko-KR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식품</a:t>
                      </a:r>
                      <a:r>
                        <a:rPr lang="en-US" altLang="ko-KR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,</a:t>
                      </a:r>
                      <a:r>
                        <a:rPr lang="en-US" altLang="ko-KR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</a:t>
                      </a:r>
                      <a:r>
                        <a:rPr lang="ko-KR" altLang="en-US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축산물 </a:t>
                      </a:r>
                      <a:r>
                        <a:rPr lang="ko-KR" altLang="en-US" sz="1400" spc="0" baseline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인증원</a:t>
                      </a:r>
                      <a:r>
                        <a:rPr lang="ko-KR" altLang="en-US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통합</a:t>
                      </a:r>
                      <a:r>
                        <a:rPr lang="en-US" altLang="ko-KR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r>
                        <a:rPr lang="ko-KR" altLang="en-US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제정</a:t>
                      </a:r>
                      <a:r>
                        <a:rPr lang="en-US" altLang="ko-KR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(17.2 </a:t>
                      </a:r>
                      <a:r>
                        <a:rPr lang="ko-KR" altLang="en-US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개원</a:t>
                      </a:r>
                      <a:r>
                        <a:rPr lang="en-US" altLang="ko-KR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spc="0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41118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kern="1200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‘16.  4.</a:t>
                      </a:r>
                      <a:endParaRPr lang="ko-KR" altLang="en-US" sz="1400" kern="1200" dirty="0">
                        <a:solidFill>
                          <a:schemeClr val="bg1"/>
                        </a:solidFill>
                        <a:latin typeface="휴먼모음T" pitchFamily="18" charset="-127"/>
                        <a:ea typeface="휴먼모음T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의무적용 대상품목 지정 </a:t>
                      </a:r>
                      <a:r>
                        <a:rPr lang="en-US" altLang="ko-KR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시행규칙 개정</a:t>
                      </a:r>
                      <a:r>
                        <a:rPr lang="en-US" altLang="ko-KR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r>
                        <a:rPr lang="ko-KR" altLang="en-US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</a:t>
                      </a:r>
                      <a:endParaRPr lang="en-US" altLang="ko-KR" sz="1400" spc="0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①순대</a:t>
                      </a:r>
                      <a:r>
                        <a:rPr lang="en-US" altLang="ko-KR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en-US" altLang="ko-KR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‘</a:t>
                      </a:r>
                      <a:r>
                        <a:rPr lang="en-US" altLang="ko-KR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16  ~</a:t>
                      </a:r>
                      <a:r>
                        <a:rPr lang="en-US" altLang="ko-KR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‘</a:t>
                      </a:r>
                      <a:r>
                        <a:rPr lang="en-US" altLang="ko-KR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1</a:t>
                      </a:r>
                      <a:r>
                        <a:rPr lang="ko-KR" altLang="en-US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</a:t>
                      </a:r>
                      <a:r>
                        <a:rPr lang="en-US" altLang="ko-KR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7) </a:t>
                      </a:r>
                      <a:r>
                        <a:rPr lang="ko-KR" altLang="en-US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②</a:t>
                      </a:r>
                      <a:r>
                        <a:rPr lang="ko-KR" altLang="en-US" sz="1400" spc="0" baseline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떡류</a:t>
                      </a:r>
                      <a:r>
                        <a:rPr lang="en-US" altLang="ko-KR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(~17,  ’10 </a:t>
                      </a:r>
                      <a:r>
                        <a:rPr lang="ko-KR" altLang="en-US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인 이상</a:t>
                      </a:r>
                      <a:r>
                        <a:rPr lang="en-US" altLang="ko-KR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spc="0" baseline="0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 smtClean="0"/>
              <a:pPr lvl="0">
                <a:defRPr lang="ko-KR" altLang="en-US"/>
              </a:pPr>
              <a:t>10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171900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직사각형 42"/>
          <p:cNvSpPr/>
          <p:nvPr/>
        </p:nvSpPr>
        <p:spPr>
          <a:xfrm>
            <a:off x="638175" y="447675"/>
            <a:ext cx="4716463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kumimoji="0" lang="ko-KR" altLang="en-US" sz="2400" b="1" kern="0" dirty="0">
                <a:solidFill>
                  <a:schemeClr val="bg1"/>
                </a:solidFill>
                <a:latin typeface="HY수평선B" pitchFamily="18" charset="-127"/>
                <a:ea typeface="HY수평선B" pitchFamily="18" charset="-127"/>
                <a:cs typeface="+mj-cs"/>
              </a:rPr>
              <a:t>식품위생법</a:t>
            </a:r>
          </a:p>
        </p:txBody>
      </p:sp>
      <p:sp>
        <p:nvSpPr>
          <p:cNvPr id="56" name="평행 사변형 55"/>
          <p:cNvSpPr/>
          <p:nvPr/>
        </p:nvSpPr>
        <p:spPr>
          <a:xfrm flipH="1">
            <a:off x="-684822" y="-17232"/>
            <a:ext cx="5762640" cy="693017"/>
          </a:xfrm>
          <a:prstGeom prst="parallelogram">
            <a:avLst>
              <a:gd name="adj" fmla="val 96870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67" tIns="45734" rIns="91467" bIns="45734" rtlCol="0" anchor="ctr"/>
          <a:lstStyle/>
          <a:p>
            <a:pPr algn="ctr"/>
            <a:r>
              <a:rPr lang="ko-KR" altLang="en-US" sz="2800" dirty="0" smtClean="0">
                <a:latin typeface="휴먼모음T" pitchFamily="18" charset="-127"/>
                <a:ea typeface="휴먼모음T" pitchFamily="18" charset="-127"/>
              </a:rPr>
              <a:t>식품 </a:t>
            </a:r>
            <a:r>
              <a:rPr lang="en-US" altLang="ko-KR" sz="2800" dirty="0" smtClean="0">
                <a:latin typeface="휴먼모음T" pitchFamily="18" charset="-127"/>
                <a:ea typeface="휴먼모음T" pitchFamily="18" charset="-127"/>
              </a:rPr>
              <a:t>HACCP </a:t>
            </a:r>
            <a:r>
              <a:rPr lang="ko-KR" altLang="en-US" sz="2800" dirty="0" smtClean="0">
                <a:latin typeface="휴먼모음T" pitchFamily="18" charset="-127"/>
                <a:ea typeface="휴먼모음T" pitchFamily="18" charset="-127"/>
              </a:rPr>
              <a:t>제도연혁</a:t>
            </a:r>
            <a:endParaRPr lang="ko-KR" altLang="en-US" sz="2800" dirty="0">
              <a:latin typeface="휴먼모음T" pitchFamily="18" charset="-127"/>
              <a:ea typeface="휴먼모음T" pitchFamily="18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324997197"/>
              </p:ext>
            </p:extLst>
          </p:nvPr>
        </p:nvGraphicFramePr>
        <p:xfrm>
          <a:off x="539552" y="1053696"/>
          <a:ext cx="8136904" cy="493776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tableStyleId>{BC89EF96-8CEA-46FF-86C4-4CE0E7609802}</a:tableStyleId>
              </a:tblPr>
              <a:tblGrid>
                <a:gridCol w="1673008"/>
                <a:gridCol w="6463896"/>
              </a:tblGrid>
              <a:tr h="37647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kern="1200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‘16. 8.</a:t>
                      </a:r>
                      <a:endParaRPr lang="ko-KR" altLang="en-US" sz="1400" kern="1200" dirty="0" smtClean="0">
                        <a:solidFill>
                          <a:schemeClr val="bg1"/>
                        </a:solidFill>
                        <a:latin typeface="휴먼모음T" pitchFamily="18" charset="-127"/>
                        <a:ea typeface="휴먼모음T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우수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(95% 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이상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 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업체 자가품질검사 면제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6280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kern="1200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‘17. 1.</a:t>
                      </a:r>
                      <a:endParaRPr lang="ko-KR" altLang="en-US" sz="1400" kern="1200" dirty="0" smtClean="0">
                        <a:solidFill>
                          <a:schemeClr val="bg1"/>
                        </a:solidFill>
                        <a:latin typeface="휴먼모음T" pitchFamily="18" charset="-127"/>
                        <a:ea typeface="휴먼모음T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연장심사 신청서 등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, HACCP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종업원 교육 강화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(85%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이상 →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95% </a:t>
                      </a:r>
                      <a:r>
                        <a:rPr lang="ko-KR" altLang="en-US" sz="140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이상 면제</a:t>
                      </a:r>
                      <a:r>
                        <a:rPr lang="en-US" altLang="ko-KR" sz="140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한국식품안전관리인증원의  설립  및  운영에 관한 법률 시행령 제정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647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kern="1200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‘17. 2.</a:t>
                      </a:r>
                      <a:endParaRPr lang="ko-KR" altLang="en-US" sz="1400" kern="1200" dirty="0">
                        <a:solidFill>
                          <a:schemeClr val="bg1"/>
                        </a:solidFill>
                        <a:latin typeface="휴먼모음T" pitchFamily="18" charset="-127"/>
                        <a:ea typeface="휴먼모음T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한국식품안전관리인증원 출범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8784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kern="1200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‘17.5.</a:t>
                      </a:r>
                      <a:endParaRPr lang="ko-KR" altLang="en-US" sz="1400" kern="1200" dirty="0" smtClean="0">
                        <a:solidFill>
                          <a:schemeClr val="bg1"/>
                        </a:solidFill>
                        <a:latin typeface="휴먼모음T" pitchFamily="18" charset="-127"/>
                        <a:ea typeface="휴먼모음T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dirty="0" smtClean="0"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HACCP</a:t>
                      </a:r>
                      <a:r>
                        <a:rPr lang="ko-KR" altLang="en-US" sz="1400" dirty="0" smtClean="0"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인증 연장심사 유예 및 신청절차 마련</a:t>
                      </a:r>
                      <a:endParaRPr lang="en-US" altLang="ko-KR" sz="1400" dirty="0" smtClean="0"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marL="285750" marR="0" indent="-28575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400" dirty="0" smtClean="0"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당초 소규모 인증 업체가 연장심사 시 일반심사를 받아야 하는 경우 시설설비 등의</a:t>
                      </a:r>
                      <a:r>
                        <a:rPr lang="ko-KR" altLang="en-US" sz="1400" baseline="0" dirty="0" smtClean="0"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 </a:t>
                      </a:r>
                      <a:endParaRPr lang="en-US" altLang="ko-KR" sz="1400" baseline="0" dirty="0" smtClean="0"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aseline="0" dirty="0" smtClean="0"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   </a:t>
                      </a:r>
                      <a:r>
                        <a:rPr lang="ko-KR" altLang="en-US" sz="1400" dirty="0" smtClean="0"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개</a:t>
                      </a:r>
                      <a:r>
                        <a:rPr lang="ko-KR" altLang="en-US" sz="1400" dirty="0" smtClean="0">
                          <a:effectLst/>
                          <a:latin typeface="맑은 고딕"/>
                          <a:ea typeface="맑은 고딕"/>
                        </a:rPr>
                        <a:t>∙</a:t>
                      </a:r>
                      <a:r>
                        <a:rPr lang="ko-KR" altLang="en-US" sz="1400" dirty="0" smtClean="0"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보수가 필요한 때에 한하여 </a:t>
                      </a:r>
                      <a:r>
                        <a:rPr lang="en-US" altLang="ko-KR" sz="1400" dirty="0" smtClean="0"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1</a:t>
                      </a:r>
                      <a:r>
                        <a:rPr lang="ko-KR" altLang="en-US" sz="1400" dirty="0" smtClean="0"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년 이내 유예절차</a:t>
                      </a:r>
                      <a:endParaRPr lang="ko-KR" altLang="en-US" sz="1400" b="0" spc="0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7647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kern="1200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’18.9.</a:t>
                      </a:r>
                      <a:endParaRPr lang="ko-KR" altLang="en-US" sz="1400" kern="1200" dirty="0">
                        <a:solidFill>
                          <a:schemeClr val="bg1"/>
                        </a:solidFill>
                        <a:latin typeface="휴먼모음T" pitchFamily="18" charset="-127"/>
                        <a:ea typeface="휴먼모음T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전년도 매출액 </a:t>
                      </a:r>
                      <a:r>
                        <a:rPr lang="en-US" altLang="ko-KR" sz="1400" b="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100</a:t>
                      </a:r>
                      <a:r>
                        <a:rPr lang="ko-KR" altLang="en-US" sz="1400" b="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억 원 이상 업체 유예</a:t>
                      </a:r>
                      <a:r>
                        <a:rPr lang="ko-KR" altLang="en-US" sz="1400" b="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관련 고시 개정</a:t>
                      </a:r>
                      <a:r>
                        <a:rPr lang="en-US" altLang="ko-KR" sz="1400" b="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b="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제</a:t>
                      </a:r>
                      <a:r>
                        <a:rPr lang="en-US" altLang="ko-KR" sz="1400" b="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4</a:t>
                      </a:r>
                      <a:r>
                        <a:rPr lang="ko-KR" altLang="en-US" sz="1400" b="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조 </a:t>
                      </a:r>
                      <a:r>
                        <a:rPr lang="en-US" altLang="ko-KR" sz="1400" b="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4</a:t>
                      </a:r>
                      <a:r>
                        <a:rPr lang="ko-KR" altLang="en-US" sz="1400" b="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항</a:t>
                      </a:r>
                      <a:r>
                        <a:rPr lang="en-US" altLang="ko-KR" sz="1400" b="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1400" b="0" spc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- </a:t>
                      </a:r>
                      <a:r>
                        <a:rPr lang="ko-KR" alt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「식품위생법 시행규칙」제</a:t>
                      </a:r>
                      <a:r>
                        <a:rPr lang="en-US" altLang="ko-KR" sz="1400" b="0" kern="12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62</a:t>
                      </a:r>
                      <a:r>
                        <a:rPr lang="ko-KR" alt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조제</a:t>
                      </a:r>
                      <a:r>
                        <a:rPr lang="en-US" altLang="ko-KR" sz="1400" b="0" kern="12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13</a:t>
                      </a:r>
                      <a:r>
                        <a:rPr lang="ko-KR" alt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호에 따른 안전관리인증기준</a:t>
                      </a:r>
                      <a:r>
                        <a:rPr lang="en-US" altLang="ko-KR" sz="1400" b="0" kern="12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(HACCP)</a:t>
                      </a:r>
                      <a:r>
                        <a:rPr lang="ko-KR" alt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 의무적용  </a:t>
                      </a:r>
                      <a:endParaRPr lang="en-US" altLang="ko-KR" sz="1400" b="0" kern="1200" dirty="0" smtClean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1400" b="0" kern="12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  </a:t>
                      </a:r>
                      <a:r>
                        <a:rPr lang="ko-KR" alt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대상 업소가 필요하다고 요청한 경우에는 </a:t>
                      </a:r>
                      <a:r>
                        <a:rPr lang="en-US" altLang="ko-KR" sz="1400" b="0" kern="12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6</a:t>
                      </a:r>
                      <a:r>
                        <a:rPr lang="ko-KR" altLang="en-US" sz="1400" b="0" kern="120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개월 범위 내에서 의무적용 시기</a:t>
                      </a:r>
                      <a:r>
                        <a:rPr lang="ko-KR" altLang="en-US" sz="1400" b="0" kern="1200" baseline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 유예</a:t>
                      </a:r>
                      <a:endParaRPr lang="en-US" altLang="ko-KR" sz="1400" b="0" kern="1200" baseline="0" dirty="0" smtClean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1400" b="0" kern="1200" baseline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  : </a:t>
                      </a:r>
                      <a:r>
                        <a:rPr lang="ko-KR" altLang="en-US" sz="1400" b="0" kern="1200" baseline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안전관리인증기준</a:t>
                      </a:r>
                      <a:r>
                        <a:rPr lang="en-US" altLang="ko-KR" sz="1400" b="0" kern="1200" baseline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(HACCP) </a:t>
                      </a:r>
                      <a:r>
                        <a:rPr lang="ko-KR" altLang="en-US" sz="1400" b="0" kern="1200" baseline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적용업소가 신규로 식품유형 추가하려는 경우</a:t>
                      </a:r>
                      <a:endParaRPr lang="en-US" altLang="ko-KR" sz="1400" b="0" kern="1200" baseline="0" dirty="0" smtClean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1400" b="0" kern="1200" baseline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    (</a:t>
                      </a:r>
                      <a:r>
                        <a:rPr lang="ko-KR" altLang="en-US" sz="1400" b="0" kern="1200" baseline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의무적용 유형 추가하는 경우는 제외</a:t>
                      </a:r>
                      <a:r>
                        <a:rPr lang="en-US" altLang="ko-KR" sz="1400" b="0" kern="1200" baseline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)</a:t>
                      </a:r>
                    </a:p>
                    <a:p>
                      <a:pPr marL="285750" indent="-285750" fontAlgn="base" latinLnBrk="1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ko-KR" altLang="en-US" sz="1400" b="0" kern="1200" baseline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전년도 매출액이 </a:t>
                      </a:r>
                      <a:r>
                        <a:rPr lang="en-US" altLang="ko-KR" sz="1400" b="0" kern="1200" baseline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100</a:t>
                      </a:r>
                      <a:r>
                        <a:rPr lang="ko-KR" altLang="en-US" sz="1400" b="0" kern="1200" baseline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억 원 이상 되어 해당연도에 신규 의무적용 대상이 된 경우</a:t>
                      </a:r>
                      <a:endParaRPr lang="en-US" altLang="ko-KR" sz="1400" b="0" kern="1200" baseline="0" dirty="0" smtClean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  <a:cs typeface="+mn-cs"/>
                      </a:endParaRPr>
                    </a:p>
                    <a:p>
                      <a:pPr marL="0" indent="0" fontAlgn="base" latinLnBrk="1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en-US" altLang="ko-KR" sz="1400" b="0" kern="1200" baseline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   (</a:t>
                      </a:r>
                      <a:r>
                        <a:rPr lang="ko-KR" altLang="en-US" sz="1400" b="0" kern="1200" baseline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생산실적보고 완료일 이전에 요청</a:t>
                      </a:r>
                      <a:r>
                        <a:rPr lang="en-US" altLang="ko-KR" sz="1400" b="0" kern="1200" baseline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 smtClean="0"/>
              <a:pPr lvl="0">
                <a:defRPr lang="ko-KR" altLang="en-US"/>
              </a:pPr>
              <a:t>11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327454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2" cstate="print"/>
          <a:srcRect l="9662" t="23964" b="8138"/>
          <a:stretch>
            <a:fillRect/>
          </a:stretch>
        </p:blipFill>
        <p:spPr bwMode="auto">
          <a:xfrm>
            <a:off x="2467975" y="1821135"/>
            <a:ext cx="1202783" cy="1093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0"/>
          <p:cNvPicPr>
            <a:picLocks noChangeAspect="1" noChangeArrowheads="1"/>
          </p:cNvPicPr>
          <p:nvPr/>
        </p:nvPicPr>
        <p:blipFill>
          <a:blip r:embed="rId3" cstate="print"/>
          <a:srcRect l="15385" t="18970" r="23077" b="14637"/>
          <a:stretch>
            <a:fillRect/>
          </a:stretch>
        </p:blipFill>
        <p:spPr bwMode="auto">
          <a:xfrm>
            <a:off x="828183" y="1700330"/>
            <a:ext cx="864324" cy="1512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평행 사변형 3"/>
          <p:cNvSpPr/>
          <p:nvPr/>
        </p:nvSpPr>
        <p:spPr>
          <a:xfrm flipH="1">
            <a:off x="-684822" y="-17232"/>
            <a:ext cx="5762640" cy="693017"/>
          </a:xfrm>
          <a:prstGeom prst="parallelogram">
            <a:avLst>
              <a:gd name="adj" fmla="val 96870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67" tIns="45734" rIns="91467" bIns="45734"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170358" y="77384"/>
            <a:ext cx="40430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2800" dirty="0" smtClean="0">
                <a:solidFill>
                  <a:srgbClr val="FFFFFF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식품HACCP 의무적용 현황</a:t>
            </a:r>
            <a:endParaRPr lang="ko-KR" altLang="en-US" sz="2800" dirty="0">
              <a:solidFill>
                <a:srgbClr val="FFFFFF">
                  <a:alpha val="100000"/>
                </a:srgbClr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55663" y="3044047"/>
            <a:ext cx="1502466" cy="370075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89865" tIns="46662" rIns="89865" bIns="46662" anchor="t">
            <a:noAutofit/>
          </a:bodyPr>
          <a:lstStyle/>
          <a:p>
            <a:pPr algn="ctr"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spc="300" dirty="0" err="1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어묵류</a:t>
            </a:r>
            <a:endParaRPr lang="ko-KR" altLang="en-US" sz="1400" spc="300" dirty="0">
              <a:solidFill>
                <a:srgbClr val="000000">
                  <a:alpha val="100000"/>
                </a:srgbClr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990743" y="2936844"/>
            <a:ext cx="2071035" cy="584481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89865" tIns="46662" rIns="89865" bIns="46662" anchor="t">
            <a:noAutofit/>
          </a:bodyPr>
          <a:lstStyle/>
          <a:p>
            <a:pPr algn="ctr"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spc="300" dirty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냉동식품 </a:t>
            </a:r>
          </a:p>
          <a:p>
            <a:pPr algn="ctr"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100" spc="300" dirty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(</a:t>
            </a:r>
            <a:r>
              <a:rPr lang="ko-KR" altLang="en-US" sz="1100" spc="300" dirty="0" err="1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피자류</a:t>
            </a:r>
            <a:r>
              <a:rPr lang="ko-KR" altLang="en-US" sz="1100" spc="300" dirty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·</a:t>
            </a:r>
            <a:r>
              <a:rPr lang="ko-KR" altLang="en-US" sz="1100" spc="300" dirty="0" err="1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만두류</a:t>
            </a:r>
            <a:r>
              <a:rPr lang="ko-KR" altLang="en-US" sz="1100" spc="300" dirty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·면류)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3870114" y="2943990"/>
            <a:ext cx="2360094" cy="570188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89865" tIns="46662" rIns="89865" bIns="46662" anchor="t">
            <a:noAutofit/>
          </a:bodyPr>
          <a:lstStyle/>
          <a:p>
            <a:pPr algn="ctr"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spc="300" dirty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냉동수산식품</a:t>
            </a:r>
          </a:p>
          <a:p>
            <a:pPr algn="ctr"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100" spc="300" dirty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(어류·</a:t>
            </a:r>
            <a:r>
              <a:rPr lang="ko-KR" altLang="en-US" sz="1100" spc="300" dirty="0" err="1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연체류</a:t>
            </a:r>
            <a:r>
              <a:rPr lang="ko-KR" altLang="en-US" sz="1100" spc="300" dirty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·조미가공품)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4117372" y="5363813"/>
            <a:ext cx="1502466" cy="371638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89865" tIns="46662" rIns="89865" bIns="46662" anchor="t">
            <a:noAutofit/>
          </a:bodyPr>
          <a:lstStyle/>
          <a:p>
            <a:pPr algn="ctr"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spc="300" dirty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빙과류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550235" y="5364595"/>
            <a:ext cx="1502466" cy="370075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89865" tIns="46662" rIns="89865" bIns="46662" anchor="t">
            <a:noAutofit/>
          </a:bodyPr>
          <a:lstStyle/>
          <a:p>
            <a:pPr algn="ctr"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spc="300" dirty="0" err="1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비가열음료</a:t>
            </a:r>
            <a:endParaRPr lang="ko-KR" altLang="en-US" sz="1400" spc="300" dirty="0">
              <a:solidFill>
                <a:srgbClr val="000000">
                  <a:alpha val="100000"/>
                </a:srgbClr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338578" y="5394774"/>
            <a:ext cx="1499284" cy="309717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89865" tIns="46662" rIns="89865" bIns="46662" anchor="t">
            <a:noAutofit/>
          </a:bodyPr>
          <a:lstStyle/>
          <a:p>
            <a:pPr algn="ctr"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spc="300" dirty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레토르트식품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468048" y="1196141"/>
            <a:ext cx="3651336" cy="370075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none" lIns="89865" tIns="46662" rIns="89865" bIns="46662" anchor="t">
            <a:noAutofit/>
          </a:bodyPr>
          <a:lstStyle/>
          <a:p>
            <a:pPr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pc="5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‘06.12.~‘12.12. </a:t>
            </a:r>
            <a:r>
              <a:rPr lang="ko-KR" altLang="en-US" sz="1600" spc="5" dirty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의무적용 완료</a:t>
            </a:r>
          </a:p>
        </p:txBody>
      </p:sp>
      <p:cxnSp>
        <p:nvCxnSpPr>
          <p:cNvPr id="16" name="직선 연결선 15"/>
          <p:cNvCxnSpPr/>
          <p:nvPr/>
        </p:nvCxnSpPr>
        <p:spPr>
          <a:xfrm>
            <a:off x="900210" y="1700330"/>
            <a:ext cx="727472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468048" y="3501005"/>
            <a:ext cx="1440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2118000" y="3501005"/>
            <a:ext cx="176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직선 연결선 19"/>
          <p:cNvCxnSpPr/>
          <p:nvPr/>
        </p:nvCxnSpPr>
        <p:spPr>
          <a:xfrm>
            <a:off x="4069398" y="3501005"/>
            <a:ext cx="212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6"/>
          <p:cNvPicPr>
            <a:picLocks noChangeAspect="1" noChangeArrowheads="1"/>
          </p:cNvPicPr>
          <p:nvPr/>
        </p:nvPicPr>
        <p:blipFill>
          <a:blip r:embed="rId4" cstate="print"/>
          <a:srcRect l="22714" t="21989" r="9144" b="23037"/>
          <a:stretch>
            <a:fillRect/>
          </a:stretch>
        </p:blipFill>
        <p:spPr bwMode="auto">
          <a:xfrm>
            <a:off x="4734438" y="1772357"/>
            <a:ext cx="864324" cy="1080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3" name="직선 연결선 22"/>
          <p:cNvCxnSpPr/>
          <p:nvPr/>
        </p:nvCxnSpPr>
        <p:spPr>
          <a:xfrm>
            <a:off x="612642" y="5733842"/>
            <a:ext cx="1440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/>
          <p:cNvCxnSpPr/>
          <p:nvPr/>
        </p:nvCxnSpPr>
        <p:spPr>
          <a:xfrm>
            <a:off x="2412777" y="5733842"/>
            <a:ext cx="1440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>
            <a:off x="4141425" y="5733842"/>
            <a:ext cx="1440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/>
          <p:cNvCxnSpPr/>
          <p:nvPr/>
        </p:nvCxnSpPr>
        <p:spPr>
          <a:xfrm>
            <a:off x="5870073" y="5733842"/>
            <a:ext cx="1440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직사각형 26"/>
          <p:cNvSpPr/>
          <p:nvPr/>
        </p:nvSpPr>
        <p:spPr>
          <a:xfrm>
            <a:off x="6159827" y="5380355"/>
            <a:ext cx="86049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배추김치</a:t>
            </a:r>
            <a:endParaRPr lang="ko-KR" altLang="en-US" sz="1600" spc="5" dirty="0">
              <a:solidFill>
                <a:srgbClr val="000000">
                  <a:alpha val="100000"/>
                </a:srgbClr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5" cstate="print"/>
          <a:srcRect t="16952" b="15240"/>
          <a:stretch>
            <a:fillRect/>
          </a:stretch>
        </p:blipFill>
        <p:spPr bwMode="auto">
          <a:xfrm>
            <a:off x="972237" y="4221275"/>
            <a:ext cx="792297" cy="1152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12"/>
          <p:cNvPicPr>
            <a:picLocks noChangeAspect="1" noChangeArrowheads="1"/>
          </p:cNvPicPr>
          <p:nvPr/>
        </p:nvPicPr>
        <p:blipFill>
          <a:blip r:embed="rId6" cstate="print"/>
          <a:srcRect l="20484" t="36009" b="14479"/>
          <a:stretch>
            <a:fillRect/>
          </a:stretch>
        </p:blipFill>
        <p:spPr bwMode="auto">
          <a:xfrm>
            <a:off x="2628858" y="4581410"/>
            <a:ext cx="1118417" cy="792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4"/>
          <p:cNvPicPr>
            <a:picLocks noChangeAspect="1" noChangeArrowheads="1"/>
          </p:cNvPicPr>
          <p:nvPr/>
        </p:nvPicPr>
        <p:blipFill>
          <a:blip r:embed="rId7" cstate="print"/>
          <a:srcRect l="21743" t="9269" r="5778" b="16580"/>
          <a:stretch>
            <a:fillRect/>
          </a:stretch>
        </p:blipFill>
        <p:spPr bwMode="auto">
          <a:xfrm>
            <a:off x="4501560" y="4077221"/>
            <a:ext cx="720270" cy="1152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3"/>
          <p:cNvPicPr>
            <a:picLocks noChangeAspect="1" noChangeArrowheads="1"/>
          </p:cNvPicPr>
          <p:nvPr/>
        </p:nvPicPr>
        <p:blipFill>
          <a:blip r:embed="rId8" cstate="print"/>
          <a:srcRect l="11258" t="11961" r="21191" b="20261"/>
          <a:stretch>
            <a:fillRect/>
          </a:stretch>
        </p:blipFill>
        <p:spPr bwMode="auto">
          <a:xfrm>
            <a:off x="6158181" y="4077221"/>
            <a:ext cx="864324" cy="1224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직사각형 31"/>
          <p:cNvSpPr/>
          <p:nvPr/>
        </p:nvSpPr>
        <p:spPr>
          <a:xfrm>
            <a:off x="7094532" y="5070913"/>
            <a:ext cx="1620481" cy="598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9993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200" spc="-150" dirty="0" smtClean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08.12 . ~ 14.12.</a:t>
            </a:r>
          </a:p>
          <a:p>
            <a:pPr algn="ctr" defTabSz="89993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100" spc="-150" dirty="0" smtClean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의무적용  완료</a:t>
            </a:r>
            <a:endParaRPr lang="ko-KR" altLang="en-US" sz="1100" spc="-150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sp>
        <p:nvSpPr>
          <p:cNvPr id="33" name="포인트가 5개인 별 32"/>
          <p:cNvSpPr/>
          <p:nvPr/>
        </p:nvSpPr>
        <p:spPr>
          <a:xfrm>
            <a:off x="6965718" y="4170643"/>
            <a:ext cx="180000" cy="180000"/>
          </a:xfrm>
          <a:prstGeom prst="star5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4" name="직선 연결선 33"/>
          <p:cNvCxnSpPr/>
          <p:nvPr/>
        </p:nvCxnSpPr>
        <p:spPr>
          <a:xfrm>
            <a:off x="6518856" y="3501559"/>
            <a:ext cx="1440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직사각형 34"/>
          <p:cNvSpPr/>
          <p:nvPr/>
        </p:nvSpPr>
        <p:spPr>
          <a:xfrm>
            <a:off x="6396320" y="3148072"/>
            <a:ext cx="168507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즉석조리식품</a:t>
            </a:r>
            <a:r>
              <a:rPr lang="en-US" altLang="ko-KR" sz="1600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(</a:t>
            </a:r>
            <a:r>
              <a:rPr lang="ko-KR" altLang="en-US" sz="1600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순대</a:t>
            </a:r>
            <a:r>
              <a:rPr lang="en-US" altLang="ko-KR" sz="1600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)</a:t>
            </a:r>
            <a:endParaRPr lang="ko-KR" altLang="en-US" sz="1600" spc="5" dirty="0">
              <a:solidFill>
                <a:srgbClr val="000000">
                  <a:alpha val="100000"/>
                </a:srgbClr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pic>
        <p:nvPicPr>
          <p:cNvPr id="37" name="Picture 15"/>
          <p:cNvPicPr>
            <a:picLocks noChangeAspect="1" noChangeArrowheads="1"/>
          </p:cNvPicPr>
          <p:nvPr/>
        </p:nvPicPr>
        <p:blipFill>
          <a:blip r:embed="rId9" cstate="print"/>
          <a:srcRect l="15883" t="26734" b="23617"/>
          <a:stretch>
            <a:fillRect/>
          </a:stretch>
        </p:blipFill>
        <p:spPr bwMode="auto">
          <a:xfrm>
            <a:off x="6662370" y="2030539"/>
            <a:ext cx="1144407" cy="936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포인트가 5개인 별 37"/>
          <p:cNvSpPr/>
          <p:nvPr/>
        </p:nvSpPr>
        <p:spPr>
          <a:xfrm>
            <a:off x="7469907" y="1995147"/>
            <a:ext cx="180000" cy="180000"/>
          </a:xfrm>
          <a:prstGeom prst="star5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7780876" y="2910103"/>
            <a:ext cx="1404400" cy="598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9993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1200" spc="-150" dirty="0" smtClean="0">
                <a:solidFill>
                  <a:schemeClr val="accent5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16</a:t>
            </a:r>
            <a:r>
              <a:rPr lang="ko-KR" altLang="en-US" sz="1200" spc="-150" dirty="0" smtClean="0">
                <a:solidFill>
                  <a:schemeClr val="accent5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.12 . ~ </a:t>
            </a:r>
            <a:r>
              <a:rPr lang="en-US" altLang="ko-KR" sz="1200" spc="-150" dirty="0" smtClean="0">
                <a:solidFill>
                  <a:schemeClr val="accent5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17</a:t>
            </a:r>
            <a:r>
              <a:rPr lang="ko-KR" altLang="en-US" sz="1200" spc="-150" dirty="0" smtClean="0">
                <a:solidFill>
                  <a:schemeClr val="accent5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.12.</a:t>
            </a:r>
          </a:p>
          <a:p>
            <a:pPr algn="ctr" defTabSz="89993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100" spc="-150" dirty="0" smtClean="0">
                <a:solidFill>
                  <a:schemeClr val="accent5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의무적용  완료</a:t>
            </a:r>
            <a:endParaRPr lang="ko-KR" altLang="en-US" sz="1100" spc="-150" dirty="0">
              <a:solidFill>
                <a:schemeClr val="accent5">
                  <a:lumMod val="75000"/>
                </a:schemeClr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 smtClean="0"/>
              <a:pPr lvl="0">
                <a:defRPr lang="ko-KR" altLang="en-US"/>
              </a:pPr>
              <a:t>12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579828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458971" y="1053696"/>
            <a:ext cx="3651336" cy="370075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none" lIns="89865" tIns="46662" rIns="89865" bIns="46662" anchor="t">
            <a:noAutofit/>
          </a:bodyPr>
          <a:lstStyle/>
          <a:p>
            <a:pPr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pc="5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‘</a:t>
            </a:r>
            <a:r>
              <a:rPr lang="en-US" altLang="ko-KR" spc="5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14.12.~‘20.12. </a:t>
            </a:r>
            <a:r>
              <a:rPr lang="ko-KR" altLang="en-US" spc="5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신규 의무적용 진행 </a:t>
            </a:r>
          </a:p>
        </p:txBody>
      </p:sp>
      <p:pic>
        <p:nvPicPr>
          <p:cNvPr id="67" name="Picture 17"/>
          <p:cNvPicPr>
            <a:picLocks noChangeAspect="1" noChangeArrowheads="1"/>
          </p:cNvPicPr>
          <p:nvPr/>
        </p:nvPicPr>
        <p:blipFill rotWithShape="1">
          <a:blip r:embed="rId2" cstate="print"/>
          <a:srcRect t="23414" b="27436"/>
          <a:stretch/>
        </p:blipFill>
        <p:spPr bwMode="auto">
          <a:xfrm>
            <a:off x="5005749" y="189372"/>
            <a:ext cx="1684469" cy="1109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9" name="포인트가 5개인 별 68"/>
          <p:cNvSpPr/>
          <p:nvPr/>
        </p:nvSpPr>
        <p:spPr>
          <a:xfrm>
            <a:off x="6661142" y="781761"/>
            <a:ext cx="180000" cy="180000"/>
          </a:xfrm>
          <a:prstGeom prst="star5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0" name="직사각형 69"/>
          <p:cNvSpPr/>
          <p:nvPr/>
        </p:nvSpPr>
        <p:spPr>
          <a:xfrm>
            <a:off x="5293857" y="1125723"/>
            <a:ext cx="1281363" cy="555894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89921" tIns="46718" rIns="89921" bIns="46718" anchor="ctr">
            <a:noAutofit/>
          </a:bodyPr>
          <a:lstStyle/>
          <a:p>
            <a:pPr algn="ctr"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매출 </a:t>
            </a:r>
            <a:r>
              <a:rPr lang="en-US" altLang="ko-KR" sz="1600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100</a:t>
            </a:r>
            <a:r>
              <a:rPr lang="ko-KR" altLang="en-US" sz="1600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억</a:t>
            </a:r>
            <a:endParaRPr lang="ko-KR" altLang="en-US" sz="1600" spc="5" dirty="0">
              <a:solidFill>
                <a:srgbClr val="000000">
                  <a:alpha val="100000"/>
                </a:srgbClr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sp>
        <p:nvSpPr>
          <p:cNvPr id="52" name="평행 사변형 51"/>
          <p:cNvSpPr/>
          <p:nvPr/>
        </p:nvSpPr>
        <p:spPr>
          <a:xfrm flipH="1">
            <a:off x="-684822" y="-17232"/>
            <a:ext cx="5762640" cy="693017"/>
          </a:xfrm>
          <a:prstGeom prst="parallelogram">
            <a:avLst>
              <a:gd name="adj" fmla="val 96870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67" tIns="45734" rIns="91467" bIns="45734" rtlCol="0" anchor="ctr"/>
          <a:lstStyle/>
          <a:p>
            <a:pPr algn="ctr"/>
            <a:endParaRPr lang="ko-KR" altLang="en-US"/>
          </a:p>
        </p:txBody>
      </p:sp>
      <p:sp>
        <p:nvSpPr>
          <p:cNvPr id="54" name="직사각형 53"/>
          <p:cNvSpPr/>
          <p:nvPr/>
        </p:nvSpPr>
        <p:spPr>
          <a:xfrm>
            <a:off x="107913" y="77384"/>
            <a:ext cx="44839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2800" spc="-150" dirty="0" smtClean="0">
                <a:solidFill>
                  <a:srgbClr val="FFFFFF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식품 HACCP 신규의무적용 현황</a:t>
            </a:r>
            <a:endParaRPr lang="ko-KR" altLang="en-US" sz="2800" spc="-150" dirty="0">
              <a:solidFill>
                <a:srgbClr val="FFFFFF">
                  <a:alpha val="100000"/>
                </a:srgbClr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 smtClean="0"/>
              <a:pPr lvl="0">
                <a:defRPr lang="ko-KR" altLang="en-US"/>
              </a:pPr>
              <a:t>13</a:t>
            </a:fld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695" y="1413831"/>
            <a:ext cx="8564485" cy="1644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9066"/>
          <a:stretch/>
        </p:blipFill>
        <p:spPr bwMode="auto">
          <a:xfrm>
            <a:off x="272148" y="3060700"/>
            <a:ext cx="8436732" cy="15719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102" y="4727073"/>
            <a:ext cx="7922970" cy="2016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8" name="직사각형 67"/>
          <p:cNvSpPr/>
          <p:nvPr/>
        </p:nvSpPr>
        <p:spPr>
          <a:xfrm>
            <a:off x="6590343" y="1105401"/>
            <a:ext cx="194472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9993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spc="-150" dirty="0" smtClean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~ 1</a:t>
            </a:r>
            <a:r>
              <a:rPr lang="en-US" altLang="ko-KR" sz="1600" spc="-150" dirty="0" smtClean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7</a:t>
            </a:r>
            <a:r>
              <a:rPr lang="ko-KR" altLang="en-US" sz="1600" spc="-150" dirty="0" smtClean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.12. </a:t>
            </a:r>
            <a:r>
              <a:rPr lang="ko-KR" altLang="en-US" sz="1400" spc="-150" dirty="0" smtClean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의무적용 완료</a:t>
            </a:r>
            <a:endParaRPr lang="ko-KR" altLang="en-US" sz="1400" spc="-150" dirty="0">
              <a:solidFill>
                <a:srgbClr val="0070C0"/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82109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직사각형 42"/>
          <p:cNvSpPr/>
          <p:nvPr/>
        </p:nvSpPr>
        <p:spPr>
          <a:xfrm>
            <a:off x="638175" y="447675"/>
            <a:ext cx="4716463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kumimoji="0" lang="ko-KR" altLang="en-US" sz="2400" b="1" kern="0" dirty="0">
                <a:solidFill>
                  <a:schemeClr val="bg1"/>
                </a:solidFill>
                <a:latin typeface="HY수평선B" pitchFamily="18" charset="-127"/>
                <a:ea typeface="HY수평선B" pitchFamily="18" charset="-127"/>
                <a:cs typeface="+mj-cs"/>
              </a:rPr>
              <a:t>식품위생법</a:t>
            </a:r>
          </a:p>
        </p:txBody>
      </p:sp>
      <p:sp>
        <p:nvSpPr>
          <p:cNvPr id="56" name="평행 사변형 55"/>
          <p:cNvSpPr/>
          <p:nvPr/>
        </p:nvSpPr>
        <p:spPr>
          <a:xfrm flipH="1">
            <a:off x="-684822" y="-17232"/>
            <a:ext cx="5762640" cy="693017"/>
          </a:xfrm>
          <a:prstGeom prst="parallelogram">
            <a:avLst>
              <a:gd name="adj" fmla="val 96870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67" tIns="45734" rIns="91467" bIns="45734" rtlCol="0" anchor="ctr"/>
          <a:lstStyle/>
          <a:p>
            <a:pPr algn="ctr"/>
            <a:r>
              <a:rPr lang="ko-KR" altLang="en-US" sz="2800" dirty="0" smtClean="0">
                <a:latin typeface="휴먼모음T" pitchFamily="18" charset="-127"/>
                <a:ea typeface="휴먼모음T" pitchFamily="18" charset="-127"/>
              </a:rPr>
              <a:t>축산물위생관리법</a:t>
            </a:r>
            <a:endParaRPr lang="ko-KR" altLang="en-US" sz="2800" dirty="0">
              <a:latin typeface="휴먼모음T" pitchFamily="18" charset="-127"/>
              <a:ea typeface="휴먼모음T" pitchFamily="18" charset="-127"/>
            </a:endParaRPr>
          </a:p>
        </p:txBody>
      </p:sp>
      <p:grpSp>
        <p:nvGrpSpPr>
          <p:cNvPr id="22" name="그룹 14"/>
          <p:cNvGrpSpPr>
            <a:grpSpLocks/>
          </p:cNvGrpSpPr>
          <p:nvPr/>
        </p:nvGrpSpPr>
        <p:grpSpPr bwMode="auto">
          <a:xfrm>
            <a:off x="714375" y="1197750"/>
            <a:ext cx="7500938" cy="571500"/>
            <a:chOff x="785786" y="4214818"/>
            <a:chExt cx="7500990" cy="571504"/>
          </a:xfrm>
        </p:grpSpPr>
        <p:sp>
          <p:nvSpPr>
            <p:cNvPr id="23" name="모서리가 둥근 직사각형 22"/>
            <p:cNvSpPr/>
            <p:nvPr/>
          </p:nvSpPr>
          <p:spPr>
            <a:xfrm>
              <a:off x="1857356" y="4214818"/>
              <a:ext cx="6429420" cy="57150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>
                <a:defRPr/>
              </a:pPr>
              <a:endParaRPr lang="ko-KR" altLang="en-US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24" name="오각형 23"/>
            <p:cNvSpPr/>
            <p:nvPr/>
          </p:nvSpPr>
          <p:spPr>
            <a:xfrm>
              <a:off x="785786" y="4214818"/>
              <a:ext cx="3500462" cy="571504"/>
            </a:xfrm>
            <a:prstGeom prst="homePlate">
              <a:avLst/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50000">
                  <a:schemeClr val="accent3">
                    <a:lumMod val="75000"/>
                  </a:schemeClr>
                </a:gs>
                <a:gs pos="100000">
                  <a:schemeClr val="accent3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ko-KR" altLang="en-US" sz="2800" dirty="0">
                  <a:latin typeface="휴먼모음T" pitchFamily="18" charset="-127"/>
                  <a:ea typeface="휴먼모음T" pitchFamily="18" charset="-127"/>
                </a:rPr>
                <a:t>축산물위생관리법</a:t>
              </a:r>
            </a:p>
          </p:txBody>
        </p:sp>
      </p:grpSp>
      <p:grpSp>
        <p:nvGrpSpPr>
          <p:cNvPr id="25" name="그룹 28"/>
          <p:cNvGrpSpPr>
            <a:grpSpLocks/>
          </p:cNvGrpSpPr>
          <p:nvPr/>
        </p:nvGrpSpPr>
        <p:grpSpPr bwMode="auto">
          <a:xfrm>
            <a:off x="714375" y="3193817"/>
            <a:ext cx="7500938" cy="571500"/>
            <a:chOff x="785786" y="4214818"/>
            <a:chExt cx="7500990" cy="571504"/>
          </a:xfrm>
        </p:grpSpPr>
        <p:sp>
          <p:nvSpPr>
            <p:cNvPr id="26" name="모서리가 둥근 직사각형 25"/>
            <p:cNvSpPr/>
            <p:nvPr/>
          </p:nvSpPr>
          <p:spPr>
            <a:xfrm>
              <a:off x="1857356" y="4214818"/>
              <a:ext cx="6429420" cy="57150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>
                <a:defRPr/>
              </a:pPr>
              <a:endParaRPr lang="ko-KR" altLang="en-US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27" name="오각형 26"/>
            <p:cNvSpPr/>
            <p:nvPr/>
          </p:nvSpPr>
          <p:spPr>
            <a:xfrm>
              <a:off x="785786" y="4214818"/>
              <a:ext cx="3500462" cy="571504"/>
            </a:xfrm>
            <a:prstGeom prst="homePlate">
              <a:avLst/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50000">
                  <a:schemeClr val="accent3">
                    <a:lumMod val="75000"/>
                  </a:schemeClr>
                </a:gs>
                <a:gs pos="100000">
                  <a:schemeClr val="accent3">
                    <a:lumMod val="5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ko-KR" altLang="en-US" sz="2800" dirty="0">
                  <a:latin typeface="휴먼모음T" pitchFamily="18" charset="-127"/>
                  <a:ea typeface="휴먼모음T" pitchFamily="18" charset="-127"/>
                </a:rPr>
                <a:t>동법 시행규칙 </a:t>
              </a:r>
            </a:p>
          </p:txBody>
        </p:sp>
      </p:grpSp>
      <p:sp>
        <p:nvSpPr>
          <p:cNvPr id="28" name="직사각형 27"/>
          <p:cNvSpPr/>
          <p:nvPr/>
        </p:nvSpPr>
        <p:spPr>
          <a:xfrm>
            <a:off x="714375" y="3836754"/>
            <a:ext cx="7458075" cy="24749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60000"/>
              </a:lnSpc>
              <a:spcBef>
                <a:spcPct val="40000"/>
              </a:spcBef>
              <a:buFont typeface="Arial" pitchFamily="34" charset="0"/>
              <a:buChar char="•"/>
              <a:defRPr/>
            </a:pP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제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7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조 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안전관리인증기준의 작성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· 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운용 등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)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</a:p>
          <a:p>
            <a:pPr>
              <a:lnSpc>
                <a:spcPct val="60000"/>
              </a:lnSpc>
              <a:spcBef>
                <a:spcPct val="40000"/>
              </a:spcBef>
              <a:buFont typeface="Arial" pitchFamily="34" charset="0"/>
              <a:buChar char="•"/>
              <a:defRPr/>
            </a:pP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제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7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조 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2(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안전관리인증기준 적용 확인서의 발급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)</a:t>
            </a:r>
          </a:p>
          <a:p>
            <a:pPr>
              <a:lnSpc>
                <a:spcPct val="60000"/>
              </a:lnSpc>
              <a:spcBef>
                <a:spcPct val="40000"/>
              </a:spcBef>
              <a:buFont typeface="Arial" pitchFamily="34" charset="0"/>
              <a:buChar char="•"/>
              <a:defRPr/>
            </a:pP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제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7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조 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3(</a:t>
            </a:r>
            <a:r>
              <a:rPr lang="ko-KR" altLang="en-US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안전관리인증작업장등의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인증신청 등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)</a:t>
            </a:r>
          </a:p>
          <a:p>
            <a:pPr>
              <a:lnSpc>
                <a:spcPct val="60000"/>
              </a:lnSpc>
              <a:spcBef>
                <a:spcPct val="40000"/>
              </a:spcBef>
              <a:buFont typeface="Arial" pitchFamily="34" charset="0"/>
              <a:buChar char="•"/>
              <a:defRPr/>
            </a:pP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제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7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조 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4 (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영업자 등에 대한 교육훈련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)</a:t>
            </a:r>
          </a:p>
          <a:p>
            <a:pPr>
              <a:lnSpc>
                <a:spcPct val="60000"/>
              </a:lnSpc>
              <a:spcBef>
                <a:spcPct val="40000"/>
              </a:spcBef>
              <a:buFont typeface="Arial" pitchFamily="34" charset="0"/>
              <a:buChar char="•"/>
              <a:defRPr/>
            </a:pP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제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7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조 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5(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인증 유효기간의 연장신청 등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)</a:t>
            </a:r>
          </a:p>
          <a:p>
            <a:pPr>
              <a:lnSpc>
                <a:spcPct val="60000"/>
              </a:lnSpc>
              <a:spcBef>
                <a:spcPct val="40000"/>
              </a:spcBef>
              <a:buFont typeface="Arial" pitchFamily="34" charset="0"/>
              <a:buChar char="•"/>
              <a:defRPr/>
            </a:pP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제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7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조 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6(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조사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· 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평가의 방법 등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)</a:t>
            </a:r>
          </a:p>
          <a:p>
            <a:pPr>
              <a:lnSpc>
                <a:spcPct val="60000"/>
              </a:lnSpc>
              <a:spcBef>
                <a:spcPct val="40000"/>
              </a:spcBef>
              <a:buFont typeface="Arial" pitchFamily="34" charset="0"/>
              <a:buChar char="•"/>
              <a:defRPr/>
            </a:pP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제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7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조 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7(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안전관리인증기준 및 운용의 적정성 검증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)</a:t>
            </a:r>
          </a:p>
          <a:p>
            <a:pPr>
              <a:lnSpc>
                <a:spcPct val="60000"/>
              </a:lnSpc>
              <a:spcBef>
                <a:spcPct val="40000"/>
              </a:spcBef>
              <a:buFont typeface="Arial" pitchFamily="34" charset="0"/>
              <a:buChar char="•"/>
              <a:defRPr/>
            </a:pP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제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7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조 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8(</a:t>
            </a:r>
            <a:r>
              <a:rPr lang="ko-KR" altLang="en-US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안전관리인증작업장등의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인증취소 등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)</a:t>
            </a:r>
          </a:p>
          <a:p>
            <a:pPr>
              <a:lnSpc>
                <a:spcPct val="60000"/>
              </a:lnSpc>
              <a:spcBef>
                <a:spcPct val="40000"/>
              </a:spcBef>
              <a:buFont typeface="Arial" pitchFamily="34" charset="0"/>
              <a:buChar char="•"/>
              <a:defRPr/>
            </a:pP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제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7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조 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9(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축산물안전관리인증원에 대한 감독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)</a:t>
            </a:r>
          </a:p>
        </p:txBody>
      </p:sp>
      <p:sp>
        <p:nvSpPr>
          <p:cNvPr id="29" name="직사각형 28"/>
          <p:cNvSpPr/>
          <p:nvPr/>
        </p:nvSpPr>
        <p:spPr>
          <a:xfrm>
            <a:off x="714375" y="1877200"/>
            <a:ext cx="7358063" cy="111152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60000"/>
              </a:lnSpc>
              <a:spcBef>
                <a:spcPct val="40000"/>
              </a:spcBef>
              <a:buFont typeface="Arial" pitchFamily="34" charset="0"/>
              <a:buChar char="•"/>
              <a:defRPr/>
            </a:pP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제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9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조(안전관리인증기준)</a:t>
            </a:r>
            <a:endParaRPr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>
              <a:lnSpc>
                <a:spcPct val="60000"/>
              </a:lnSpc>
              <a:spcBef>
                <a:spcPct val="40000"/>
              </a:spcBef>
              <a:buFont typeface="Arial" pitchFamily="34" charset="0"/>
              <a:buChar char="•"/>
              <a:defRPr/>
            </a:pP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제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9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조 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2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(인증 유효기간)</a:t>
            </a:r>
            <a:endParaRPr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>
              <a:lnSpc>
                <a:spcPct val="60000"/>
              </a:lnSpc>
              <a:spcBef>
                <a:spcPct val="40000"/>
              </a:spcBef>
              <a:buFont typeface="Arial" pitchFamily="34" charset="0"/>
              <a:buChar char="•"/>
              <a:defRPr/>
            </a:pP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제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9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조 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3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(안전관리인증기준의 준수 여부 평가 등)</a:t>
            </a:r>
            <a:endParaRPr lang="en-US" altLang="ko-KR" dirty="0">
              <a:solidFill>
                <a:schemeClr val="tx1">
                  <a:lumMod val="65000"/>
                  <a:lumOff val="3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>
              <a:lnSpc>
                <a:spcPct val="60000"/>
              </a:lnSpc>
              <a:spcBef>
                <a:spcPct val="40000"/>
              </a:spcBef>
              <a:buFont typeface="Arial" pitchFamily="34" charset="0"/>
              <a:buChar char="•"/>
              <a:defRPr/>
            </a:pP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제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9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조 </a:t>
            </a:r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4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휴먼모음T" pitchFamily="18" charset="-127"/>
                <a:ea typeface="휴먼모음T" pitchFamily="18" charset="-127"/>
              </a:rPr>
              <a:t>(인증의 취소 등)</a:t>
            </a: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 smtClean="0"/>
              <a:pPr lvl="0">
                <a:defRPr lang="ko-KR" altLang="en-US"/>
              </a:pPr>
              <a:t>14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992495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직사각형 42"/>
          <p:cNvSpPr/>
          <p:nvPr/>
        </p:nvSpPr>
        <p:spPr>
          <a:xfrm>
            <a:off x="638175" y="447675"/>
            <a:ext cx="4716463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kumimoji="0" lang="ko-KR" altLang="en-US" sz="2400" b="1" kern="0" dirty="0">
                <a:solidFill>
                  <a:schemeClr val="bg1"/>
                </a:solidFill>
                <a:latin typeface="HY수평선B" pitchFamily="18" charset="-127"/>
                <a:ea typeface="HY수평선B" pitchFamily="18" charset="-127"/>
                <a:cs typeface="+mj-cs"/>
              </a:rPr>
              <a:t>식품위생법</a:t>
            </a:r>
          </a:p>
        </p:txBody>
      </p:sp>
      <p:sp>
        <p:nvSpPr>
          <p:cNvPr id="56" name="평행 사변형 55"/>
          <p:cNvSpPr/>
          <p:nvPr/>
        </p:nvSpPr>
        <p:spPr>
          <a:xfrm flipH="1">
            <a:off x="-684822" y="-17232"/>
            <a:ext cx="5762640" cy="693017"/>
          </a:xfrm>
          <a:prstGeom prst="parallelogram">
            <a:avLst>
              <a:gd name="adj" fmla="val 96870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67" tIns="45734" rIns="91467" bIns="45734" rtlCol="0" anchor="ctr"/>
          <a:lstStyle/>
          <a:p>
            <a:pPr algn="ctr"/>
            <a:r>
              <a:rPr lang="ko-KR" altLang="en-US" sz="2800" spc="-150" dirty="0" smtClean="0">
                <a:latin typeface="휴먼모음T" pitchFamily="18" charset="-127"/>
                <a:ea typeface="휴먼모음T" pitchFamily="18" charset="-127"/>
              </a:rPr>
              <a:t>축산물 </a:t>
            </a:r>
            <a:r>
              <a:rPr lang="en-US" altLang="ko-KR" sz="2800" spc="-150" dirty="0" smtClean="0">
                <a:latin typeface="휴먼모음T" pitchFamily="18" charset="-127"/>
                <a:ea typeface="휴먼모음T" pitchFamily="18" charset="-127"/>
              </a:rPr>
              <a:t>HACCP </a:t>
            </a:r>
            <a:r>
              <a:rPr lang="ko-KR" altLang="en-US" sz="2800" spc="-150" dirty="0" smtClean="0">
                <a:latin typeface="휴먼모음T" pitchFamily="18" charset="-127"/>
                <a:ea typeface="휴먼모음T" pitchFamily="18" charset="-127"/>
              </a:rPr>
              <a:t>제도연혁</a:t>
            </a:r>
            <a:endParaRPr lang="ko-KR" altLang="en-US" sz="2800" spc="-150" dirty="0">
              <a:latin typeface="휴먼모음T" pitchFamily="18" charset="-127"/>
              <a:ea typeface="휴먼모음T" pitchFamily="18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00220200"/>
              </p:ext>
            </p:extLst>
          </p:nvPr>
        </p:nvGraphicFramePr>
        <p:xfrm>
          <a:off x="467544" y="1197750"/>
          <a:ext cx="8208912" cy="5158132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tableStyleId>{BC89EF96-8CEA-46FF-86C4-4CE0E7609802}</a:tableStyleId>
              </a:tblPr>
              <a:tblGrid>
                <a:gridCol w="1687814"/>
                <a:gridCol w="6521098"/>
              </a:tblGrid>
              <a:tr h="429055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spc="0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‘97. 12.</a:t>
                      </a:r>
                      <a:endParaRPr lang="ko-KR" altLang="en-US" sz="1400" b="0" spc="0" dirty="0">
                        <a:solidFill>
                          <a:schemeClr val="bg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축산물 </a:t>
                      </a:r>
                      <a:r>
                        <a:rPr lang="ko-KR" altLang="en-US" sz="1400" b="0" spc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위해요소중점관리기준</a:t>
                      </a:r>
                      <a:r>
                        <a:rPr lang="ko-KR" altLang="en-US" sz="1400" b="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</a:t>
                      </a:r>
                      <a:r>
                        <a:rPr lang="ko-KR" altLang="en-US" sz="1400" b="0" spc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법적근거</a:t>
                      </a:r>
                      <a:r>
                        <a:rPr lang="ko-KR" altLang="en-US" sz="1400" b="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신설 </a:t>
                      </a:r>
                      <a:r>
                        <a:rPr lang="en-US" altLang="ko-KR" sz="1400" b="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b="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축산물가공처리법제</a:t>
                      </a:r>
                      <a:r>
                        <a:rPr lang="en-US" altLang="ko-KR" sz="1400" b="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9</a:t>
                      </a:r>
                      <a:r>
                        <a:rPr lang="ko-KR" altLang="en-US" sz="1400" b="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조</a:t>
                      </a:r>
                      <a:r>
                        <a:rPr lang="en-US" altLang="ko-KR" sz="1400" b="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b="0" spc="0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570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pc="0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‘98. 8.</a:t>
                      </a:r>
                      <a:endParaRPr lang="ko-KR" altLang="en-US" sz="1400" spc="0" dirty="0">
                        <a:solidFill>
                          <a:schemeClr val="bg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pc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축산물위해요소중점관리기준</a:t>
                      </a:r>
                      <a:r>
                        <a:rPr lang="ko-KR" altLang="en-US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</a:t>
                      </a:r>
                      <a:r>
                        <a:rPr lang="en-US" altLang="ko-KR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농림부 고시</a:t>
                      </a:r>
                      <a:r>
                        <a:rPr lang="en-US" altLang="ko-KR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r>
                        <a:rPr lang="ko-KR" altLang="en-US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제정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3319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pc="0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‘01. 12.</a:t>
                      </a:r>
                      <a:endParaRPr lang="ko-KR" altLang="en-US" sz="1400" spc="0" dirty="0">
                        <a:solidFill>
                          <a:schemeClr val="bg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의무적용 </a:t>
                      </a:r>
                      <a:r>
                        <a:rPr lang="ko-KR" altLang="en-US" sz="1400" spc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법적근거</a:t>
                      </a:r>
                      <a:r>
                        <a:rPr lang="ko-KR" altLang="en-US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마련 </a:t>
                      </a:r>
                      <a:r>
                        <a:rPr lang="en-US" altLang="ko-KR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축산물가공처리법 제</a:t>
                      </a:r>
                      <a:r>
                        <a:rPr lang="en-US" altLang="ko-KR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9</a:t>
                      </a:r>
                      <a:r>
                        <a:rPr lang="ko-KR" altLang="en-US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조제</a:t>
                      </a:r>
                      <a:r>
                        <a:rPr lang="en-US" altLang="ko-KR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2</a:t>
                      </a:r>
                      <a:r>
                        <a:rPr lang="ko-KR" altLang="en-US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항</a:t>
                      </a:r>
                      <a:r>
                        <a:rPr lang="en-US" altLang="ko-KR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 : </a:t>
                      </a:r>
                      <a:r>
                        <a:rPr lang="ko-KR" altLang="en-US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도축업</a:t>
                      </a:r>
                      <a:r>
                        <a:rPr lang="en-US" altLang="ko-KR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(01~03)</a:t>
                      </a:r>
                      <a:endParaRPr lang="ko-KR" altLang="en-US" sz="1400" spc="0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3319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pc="0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‘06. 10.</a:t>
                      </a:r>
                      <a:endParaRPr lang="ko-KR" altLang="en-US" sz="1400" spc="0" dirty="0">
                        <a:solidFill>
                          <a:schemeClr val="bg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400" spc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축산물위해요소중점관리기준원</a:t>
                      </a:r>
                      <a:r>
                        <a:rPr lang="ko-KR" altLang="en-US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설립</a:t>
                      </a:r>
                      <a:r>
                        <a:rPr lang="en-US" altLang="ko-KR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사단법인</a:t>
                      </a:r>
                      <a:r>
                        <a:rPr lang="en-US" altLang="ko-KR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200" spc="0" baseline="0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570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pc="0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‘08. 6.</a:t>
                      </a:r>
                      <a:endParaRPr lang="ko-KR" altLang="en-US" sz="1400" spc="0" dirty="0">
                        <a:solidFill>
                          <a:schemeClr val="bg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pc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축산물위해요소중점관리기준원</a:t>
                      </a:r>
                      <a:r>
                        <a:rPr lang="ko-KR" altLang="en-US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</a:t>
                      </a:r>
                      <a:r>
                        <a:rPr lang="ko-KR" altLang="en-US" sz="1400" spc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법적근거</a:t>
                      </a:r>
                      <a:r>
                        <a:rPr lang="ko-KR" altLang="en-US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마련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570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pc="0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‘13. 3.</a:t>
                      </a:r>
                      <a:endParaRPr lang="ko-KR" altLang="en-US" sz="1400" spc="0" dirty="0">
                        <a:solidFill>
                          <a:schemeClr val="bg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축산물</a:t>
                      </a:r>
                      <a:r>
                        <a:rPr lang="en-US" altLang="ko-KR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HACCP </a:t>
                      </a:r>
                      <a:r>
                        <a:rPr lang="ko-KR" altLang="en-US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업무 이관 </a:t>
                      </a:r>
                      <a:r>
                        <a:rPr lang="en-US" altLang="ko-KR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spc="0" baseline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농식품부</a:t>
                      </a:r>
                      <a:r>
                        <a:rPr lang="ko-KR" altLang="en-US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→ </a:t>
                      </a:r>
                      <a:r>
                        <a:rPr lang="ko-KR" altLang="en-US" sz="1400" spc="0" baseline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식품의약품안전처</a:t>
                      </a:r>
                      <a:r>
                        <a:rPr lang="en-US" altLang="ko-KR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spc="0" baseline="0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5702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pc="0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‘13. 7.</a:t>
                      </a:r>
                      <a:endParaRPr lang="ko-KR" altLang="en-US" sz="1400" spc="0" dirty="0">
                        <a:solidFill>
                          <a:schemeClr val="bg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HACCP</a:t>
                      </a:r>
                      <a:r>
                        <a:rPr lang="en-US" altLang="ko-KR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</a:t>
                      </a:r>
                      <a:r>
                        <a:rPr lang="ko-KR" altLang="en-US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용어변경</a:t>
                      </a:r>
                      <a:r>
                        <a:rPr lang="en-US" altLang="ko-KR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안전관리인증</a:t>
                      </a:r>
                      <a:r>
                        <a:rPr lang="en-US" altLang="ko-KR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), </a:t>
                      </a:r>
                      <a:r>
                        <a:rPr lang="ko-KR" altLang="en-US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의무대상확대</a:t>
                      </a:r>
                      <a:r>
                        <a:rPr lang="en-US" altLang="ko-KR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spc="0" baseline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집유업</a:t>
                      </a:r>
                      <a:r>
                        <a:rPr lang="en-US" altLang="ko-KR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, </a:t>
                      </a:r>
                      <a:r>
                        <a:rPr lang="ko-KR" altLang="en-US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유가공업</a:t>
                      </a:r>
                      <a:r>
                        <a:rPr lang="en-US" altLang="ko-KR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  </a:t>
                      </a:r>
                      <a:r>
                        <a:rPr lang="ko-KR" altLang="en-US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등 법 개정</a:t>
                      </a:r>
                      <a:endParaRPr lang="ko-KR" altLang="en-US" sz="1400" spc="0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0936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pc="0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‘13. 10.</a:t>
                      </a:r>
                      <a:endParaRPr lang="ko-KR" altLang="en-US" sz="1400" spc="0" dirty="0">
                        <a:solidFill>
                          <a:schemeClr val="bg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HACCP </a:t>
                      </a:r>
                      <a:r>
                        <a:rPr lang="ko-KR" altLang="en-US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지정 및 사후관리 평가표 분리</a:t>
                      </a:r>
                      <a:r>
                        <a:rPr lang="en-US" altLang="ko-KR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, </a:t>
                      </a:r>
                      <a:r>
                        <a:rPr lang="ko-KR" altLang="en-US" sz="1400" spc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점수제</a:t>
                      </a:r>
                      <a:r>
                        <a:rPr lang="ko-KR" altLang="en-US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도입</a:t>
                      </a:r>
                      <a:r>
                        <a:rPr lang="en-US" altLang="ko-KR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도축업</a:t>
                      </a:r>
                      <a:r>
                        <a:rPr lang="en-US" altLang="ko-KR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, </a:t>
                      </a:r>
                      <a:r>
                        <a:rPr lang="ko-KR" altLang="en-US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축산물가공업</a:t>
                      </a:r>
                      <a:r>
                        <a:rPr lang="en-US" altLang="ko-KR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spc="0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2252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pc="0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‘14.</a:t>
                      </a:r>
                      <a:r>
                        <a:rPr lang="en-US" altLang="ko-KR" sz="1400" spc="0" baseline="0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 6.</a:t>
                      </a:r>
                      <a:endParaRPr lang="ko-KR" altLang="en-US" sz="1400" spc="0" dirty="0">
                        <a:solidFill>
                          <a:schemeClr val="bg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400" kern="12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축산물안전관리인증기준 개정고시</a:t>
                      </a:r>
                      <a:endParaRPr lang="en-US" altLang="ko-KR" sz="1400" kern="1200" spc="0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  <a:cs typeface="+mn-cs"/>
                      </a:endParaRPr>
                    </a:p>
                    <a:p>
                      <a:r>
                        <a:rPr lang="en-US" altLang="ko-KR" sz="1400" kern="12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- </a:t>
                      </a:r>
                      <a:r>
                        <a:rPr lang="ko-KR" altLang="en-US" sz="1400" kern="1200" spc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고시명</a:t>
                      </a:r>
                      <a:r>
                        <a:rPr lang="ko-KR" altLang="en-US" sz="1400" kern="12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 및 용어 변경 </a:t>
                      </a:r>
                      <a:r>
                        <a:rPr lang="en-US" altLang="ko-KR" sz="1400" kern="12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: (</a:t>
                      </a:r>
                      <a:r>
                        <a:rPr lang="ko-KR" altLang="en-US" sz="1400" kern="12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현</a:t>
                      </a:r>
                      <a:r>
                        <a:rPr lang="en-US" altLang="ko-KR" sz="1400" kern="12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) </a:t>
                      </a:r>
                      <a:r>
                        <a:rPr lang="ko-KR" altLang="en-US" sz="1400" kern="1200" spc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위해요소중점관리기준</a:t>
                      </a:r>
                      <a:r>
                        <a:rPr lang="ko-KR" altLang="en-US" sz="1400" kern="12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 → </a:t>
                      </a:r>
                      <a:r>
                        <a:rPr lang="en-US" altLang="ko-KR" sz="1400" kern="12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400" kern="12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개정</a:t>
                      </a:r>
                      <a:r>
                        <a:rPr lang="en-US" altLang="ko-KR" sz="1400" kern="12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) </a:t>
                      </a:r>
                      <a:r>
                        <a:rPr lang="ko-KR" altLang="en-US" sz="1400" kern="12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안전관리인증기준</a:t>
                      </a:r>
                    </a:p>
                    <a:p>
                      <a:r>
                        <a:rPr lang="en-US" altLang="ko-KR" sz="1400" kern="12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- </a:t>
                      </a:r>
                      <a:r>
                        <a:rPr lang="ko-KR" altLang="en-US" sz="1400" kern="12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안전관리통합인증</a:t>
                      </a:r>
                      <a:r>
                        <a:rPr lang="en-US" altLang="ko-KR" sz="1400" kern="12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400" kern="12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식육즉석판매가공업 평가표 신설</a:t>
                      </a:r>
                    </a:p>
                    <a:p>
                      <a:pPr>
                        <a:buFontTx/>
                        <a:buChar char="-"/>
                      </a:pPr>
                      <a:r>
                        <a:rPr lang="ko-KR" altLang="en-US" sz="1400" kern="12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 소규모 업소용’ 선행요건 및 </a:t>
                      </a:r>
                      <a:r>
                        <a:rPr lang="en-US" altLang="ko-KR" sz="1400" kern="12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HACCP </a:t>
                      </a:r>
                      <a:r>
                        <a:rPr lang="ko-KR" altLang="en-US" sz="1400" kern="1200" spc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관리표</a:t>
                      </a:r>
                      <a:r>
                        <a:rPr lang="ko-KR" altLang="en-US" sz="1400" kern="12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 신설</a:t>
                      </a:r>
                      <a:endParaRPr lang="en-US" altLang="ko-KR" sz="1400" kern="1200" spc="0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  <a:cs typeface="+mn-cs"/>
                      </a:endParaRPr>
                    </a:p>
                    <a:p>
                      <a:pPr>
                        <a:buFontTx/>
                        <a:buChar char="-"/>
                      </a:pPr>
                      <a:r>
                        <a:rPr lang="en-US" altLang="ko-KR" sz="1400" kern="12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 HACCP </a:t>
                      </a:r>
                      <a:r>
                        <a:rPr lang="ko-KR" altLang="en-US" sz="1400" kern="12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인증 심볼 개선</a:t>
                      </a:r>
                      <a:r>
                        <a:rPr lang="en-US" altLang="ko-KR" sz="1400" kern="12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400" kern="12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통합인증마크 및 안전관리통합인증 적용</a:t>
                      </a:r>
                      <a:r>
                        <a:rPr lang="en-US" altLang="ko-KR" sz="1400" kern="12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)</a:t>
                      </a:r>
                      <a:r>
                        <a:rPr lang="ko-KR" altLang="en-US" sz="1400" kern="12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 </a:t>
                      </a:r>
                      <a:endParaRPr lang="ko-KR" altLang="en-US" sz="1400" spc="0" baseline="0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 smtClean="0"/>
              <a:pPr lvl="0">
                <a:defRPr lang="ko-KR" altLang="en-US"/>
              </a:pPr>
              <a:t>15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4029839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직사각형 42"/>
          <p:cNvSpPr/>
          <p:nvPr/>
        </p:nvSpPr>
        <p:spPr>
          <a:xfrm>
            <a:off x="638175" y="447675"/>
            <a:ext cx="4716463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kumimoji="0" lang="ko-KR" altLang="en-US" sz="2400" b="1" kern="0" dirty="0">
                <a:solidFill>
                  <a:schemeClr val="bg1"/>
                </a:solidFill>
                <a:latin typeface="HY수평선B" pitchFamily="18" charset="-127"/>
                <a:ea typeface="HY수평선B" pitchFamily="18" charset="-127"/>
                <a:cs typeface="+mj-cs"/>
              </a:rPr>
              <a:t>식품위생법</a:t>
            </a:r>
          </a:p>
        </p:txBody>
      </p:sp>
      <p:sp>
        <p:nvSpPr>
          <p:cNvPr id="56" name="평행 사변형 55"/>
          <p:cNvSpPr/>
          <p:nvPr/>
        </p:nvSpPr>
        <p:spPr>
          <a:xfrm flipH="1">
            <a:off x="-684822" y="-17232"/>
            <a:ext cx="5762640" cy="693017"/>
          </a:xfrm>
          <a:prstGeom prst="parallelogram">
            <a:avLst>
              <a:gd name="adj" fmla="val 96870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67" tIns="45734" rIns="91467" bIns="45734" rtlCol="0" anchor="ctr"/>
          <a:lstStyle/>
          <a:p>
            <a:pPr algn="ctr"/>
            <a:r>
              <a:rPr lang="ko-KR" altLang="en-US" sz="2800" spc="-150" dirty="0" smtClean="0">
                <a:latin typeface="휴먼모음T" pitchFamily="18" charset="-127"/>
                <a:ea typeface="휴먼모음T" pitchFamily="18" charset="-127"/>
              </a:rPr>
              <a:t>축산물 </a:t>
            </a:r>
            <a:r>
              <a:rPr lang="en-US" altLang="ko-KR" sz="2800" spc="-150" dirty="0" smtClean="0">
                <a:latin typeface="휴먼모음T" pitchFamily="18" charset="-127"/>
                <a:ea typeface="휴먼모음T" pitchFamily="18" charset="-127"/>
              </a:rPr>
              <a:t>HACCP </a:t>
            </a:r>
            <a:r>
              <a:rPr lang="ko-KR" altLang="en-US" sz="2800" spc="-150" dirty="0" smtClean="0">
                <a:latin typeface="휴먼모음T" pitchFamily="18" charset="-127"/>
                <a:ea typeface="휴먼모음T" pitchFamily="18" charset="-127"/>
              </a:rPr>
              <a:t>제도연혁</a:t>
            </a:r>
            <a:endParaRPr lang="ko-KR" altLang="en-US" sz="2800" spc="-150" dirty="0">
              <a:latin typeface="휴먼모음T" pitchFamily="18" charset="-127"/>
              <a:ea typeface="휴먼모음T" pitchFamily="18" charset="-127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690398924"/>
              </p:ext>
            </p:extLst>
          </p:nvPr>
        </p:nvGraphicFramePr>
        <p:xfrm>
          <a:off x="467544" y="917730"/>
          <a:ext cx="8208912" cy="5571043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tableStyleId>{BC89EF96-8CEA-46FF-86C4-4CE0E7609802}</a:tableStyleId>
              </a:tblPr>
              <a:tblGrid>
                <a:gridCol w="1687814"/>
                <a:gridCol w="6521098"/>
              </a:tblGrid>
              <a:tr h="36777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spc="0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‘15. 7.</a:t>
                      </a:r>
                      <a:endParaRPr lang="ko-KR" altLang="en-US" sz="1400" spc="0" dirty="0" smtClean="0">
                        <a:solidFill>
                          <a:schemeClr val="bg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HACCP</a:t>
                      </a:r>
                      <a:r>
                        <a:rPr lang="ko-KR" altLang="en-US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적용 부실업체 행정조치 강화</a:t>
                      </a:r>
                      <a:r>
                        <a:rPr lang="en-US" altLang="ko-KR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(One-Strike-Out</a:t>
                      </a:r>
                      <a:r>
                        <a:rPr lang="ko-KR" altLang="en-US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제 시행</a:t>
                      </a:r>
                      <a:r>
                        <a:rPr lang="en-US" altLang="ko-KR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spc="0" baseline="0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777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pc="0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‘15. 12.</a:t>
                      </a:r>
                      <a:endParaRPr lang="ko-KR" altLang="en-US" sz="1400" spc="0" dirty="0">
                        <a:solidFill>
                          <a:schemeClr val="bg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식품  및 축산물 안전관리인증기준 제정 </a:t>
                      </a:r>
                      <a:r>
                        <a:rPr lang="en-US" altLang="ko-KR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기존 개별 고시 폐지</a:t>
                      </a:r>
                      <a:r>
                        <a:rPr lang="en-US" altLang="ko-KR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spc="0" baseline="0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777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spc="0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‘16. 2.</a:t>
                      </a:r>
                      <a:endParaRPr lang="ko-KR" altLang="en-US" sz="1400" spc="0" dirty="0" smtClean="0">
                        <a:solidFill>
                          <a:schemeClr val="bg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한국식품안전관리인증원 통합법률 제정</a:t>
                      </a:r>
                      <a:r>
                        <a:rPr lang="en-US" altLang="ko-KR" sz="1400" b="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(17.2</a:t>
                      </a:r>
                      <a:r>
                        <a:rPr lang="ko-KR" altLang="en-US" sz="1400" b="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월 시행</a:t>
                      </a:r>
                      <a:r>
                        <a:rPr lang="en-US" altLang="ko-KR" sz="1400" b="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b="0" spc="0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777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spc="0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‘16. 4.</a:t>
                      </a:r>
                      <a:endParaRPr lang="ko-KR" altLang="en-US" sz="1400" spc="0" dirty="0" smtClean="0">
                        <a:solidFill>
                          <a:schemeClr val="bg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HACCP</a:t>
                      </a:r>
                      <a:r>
                        <a:rPr lang="en-US" altLang="ko-KR" sz="1400" b="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</a:t>
                      </a:r>
                      <a:r>
                        <a:rPr lang="ko-KR" altLang="en-US" sz="1400" b="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의무대상 확대</a:t>
                      </a:r>
                      <a:r>
                        <a:rPr lang="en-US" altLang="ko-KR" sz="1400" b="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b="0" spc="0" baseline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알가공업</a:t>
                      </a:r>
                      <a:r>
                        <a:rPr lang="en-US" altLang="ko-KR" sz="1400" b="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)</a:t>
                      </a:r>
                      <a:endParaRPr lang="ko-KR" altLang="en-US" sz="1400" b="0" spc="0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777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spc="0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‘17. 2.</a:t>
                      </a:r>
                      <a:endParaRPr lang="ko-KR" altLang="en-US" sz="1400" spc="0" dirty="0" smtClean="0">
                        <a:solidFill>
                          <a:schemeClr val="bg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한국식품안전관리인증원 출범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87269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400" spc="0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‘17.5.</a:t>
                      </a:r>
                      <a:endParaRPr lang="ko-KR" altLang="en-US" sz="1400" spc="0" dirty="0">
                        <a:solidFill>
                          <a:schemeClr val="bg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spc="0" dirty="0" smtClean="0"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HACCP</a:t>
                      </a:r>
                      <a:r>
                        <a:rPr lang="ko-KR" altLang="en-US" sz="1400" spc="0" dirty="0" smtClean="0"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인증 연장심사 유예 </a:t>
                      </a:r>
                      <a:endParaRPr lang="en-US" altLang="ko-KR" sz="1400" spc="0" dirty="0" smtClean="0"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marL="285750" marR="0" indent="-28575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400" b="0" spc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연장심사 시</a:t>
                      </a:r>
                      <a:r>
                        <a:rPr lang="ko-KR" altLang="en-US" sz="1400" spc="0" dirty="0" smtClean="0"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 소규모 </a:t>
                      </a:r>
                      <a:r>
                        <a:rPr lang="ko-KR" altLang="en-US" sz="1400" spc="0" dirty="0" smtClean="0">
                          <a:latin typeface="휴먼모음T" pitchFamily="18" charset="-127"/>
                          <a:ea typeface="휴먼모음T" pitchFamily="18" charset="-127"/>
                        </a:rPr>
                        <a:t>→ </a:t>
                      </a:r>
                      <a:r>
                        <a:rPr lang="ko-KR" altLang="en-US" sz="1400" spc="0" dirty="0" smtClean="0"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일반심사를 받아야 하는 경우 </a:t>
                      </a:r>
                      <a:r>
                        <a:rPr lang="en-US" altLang="ko-KR" sz="1400" spc="0" dirty="0" smtClean="0"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1</a:t>
                      </a:r>
                      <a:r>
                        <a:rPr lang="ko-KR" altLang="en-US" sz="1400" spc="0" dirty="0" smtClean="0"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년 이내 유예절차</a:t>
                      </a:r>
                      <a:r>
                        <a:rPr lang="en-US" altLang="ko-KR" sz="1400" b="0" spc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/>
                      </a:r>
                      <a:br>
                        <a:rPr lang="en-US" altLang="ko-KR" sz="1400" b="0" spc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</a:br>
                      <a:r>
                        <a:rPr lang="en-US" altLang="ko-KR" sz="1400" b="0" spc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(</a:t>
                      </a:r>
                      <a:r>
                        <a:rPr lang="ko-KR" altLang="en-US" sz="1400" spc="0" dirty="0" smtClean="0"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시설설비 등의 개 보수가 필요한 경우 한함</a:t>
                      </a:r>
                      <a:r>
                        <a:rPr lang="en-US" altLang="ko-KR" sz="1400" spc="0" dirty="0" smtClean="0"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.)</a:t>
                      </a:r>
                      <a:endParaRPr lang="ko-KR" altLang="en-US" sz="1400" b="0" spc="0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0043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pc="0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‘17.10.</a:t>
                      </a:r>
                      <a:endParaRPr lang="ko-KR" altLang="en-US" sz="1400" spc="0" dirty="0">
                        <a:solidFill>
                          <a:schemeClr val="bg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pc="0" dirty="0" smtClean="0"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닭</a:t>
                      </a:r>
                      <a:r>
                        <a:rPr lang="en-US" altLang="ko-KR" sz="1400" spc="0" dirty="0" smtClean="0"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‧</a:t>
                      </a:r>
                      <a:r>
                        <a:rPr lang="ko-KR" altLang="en-US" sz="1400" spc="0" dirty="0" smtClean="0"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오리 농장 </a:t>
                      </a:r>
                      <a:r>
                        <a:rPr lang="en-US" altLang="ko-KR" sz="1400" spc="0" dirty="0" smtClean="0"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HACCP</a:t>
                      </a:r>
                      <a:r>
                        <a:rPr lang="ko-KR" altLang="en-US" sz="1400" spc="0" dirty="0" smtClean="0">
                          <a:effectLst/>
                          <a:latin typeface="휴먼모음T" pitchFamily="18" charset="-127"/>
                          <a:ea typeface="휴먼모음T" pitchFamily="18" charset="-127"/>
                        </a:rPr>
                        <a:t>인증 및 사후관리 평가항목 명확화</a:t>
                      </a:r>
                      <a:endParaRPr lang="en-US" altLang="ko-KR" sz="1400" spc="0" dirty="0" smtClean="0">
                        <a:effectLst/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kern="1200" spc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- </a:t>
                      </a:r>
                      <a:r>
                        <a:rPr lang="ko-KR" altLang="en-US" sz="1400" b="0" kern="1200" spc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동물용의약품</a:t>
                      </a:r>
                      <a:r>
                        <a:rPr lang="en-US" altLang="ko-KR" sz="1400" b="0" kern="1200" spc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400" b="0" kern="1200" spc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살충제 등</a:t>
                      </a:r>
                      <a:r>
                        <a:rPr lang="en-US" altLang="ko-KR" sz="1400" b="0" kern="1200" spc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) </a:t>
                      </a:r>
                      <a:r>
                        <a:rPr lang="ko-KR" altLang="en-US" sz="1400" b="0" kern="1200" spc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자체 관리기준 </a:t>
                      </a:r>
                      <a:endParaRPr lang="ko-KR" altLang="en-US" sz="1400" b="0" spc="0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06790">
                <a:tc>
                  <a:txBody>
                    <a:bodyPr/>
                    <a:lstStyle/>
                    <a:p>
                      <a:pPr marL="0" marR="0" indent="0" algn="ctr" defTabSz="914398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spc="0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‘18.</a:t>
                      </a:r>
                      <a:r>
                        <a:rPr lang="en-US" altLang="ko-KR" sz="1400" spc="0" baseline="0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</a:t>
                      </a:r>
                      <a:r>
                        <a:rPr lang="en-US" altLang="ko-KR" sz="1400" spc="0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4.</a:t>
                      </a:r>
                      <a:endParaRPr lang="ko-KR" altLang="en-US" sz="1400" spc="0" dirty="0" smtClean="0">
                        <a:solidFill>
                          <a:schemeClr val="bg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pc="0" baseline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식용란선별포장업</a:t>
                      </a:r>
                      <a:r>
                        <a:rPr lang="ko-KR" altLang="en-US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시설 및 </a:t>
                      </a:r>
                      <a:r>
                        <a:rPr lang="en-US" altLang="ko-KR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HACCP </a:t>
                      </a:r>
                      <a:r>
                        <a:rPr lang="ko-KR" altLang="en-US" sz="1400" spc="0" baseline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의무화에 따른 평가표 마련</a:t>
                      </a:r>
                      <a:endParaRPr lang="en-US" altLang="ko-KR" sz="1400" spc="0" baseline="0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spc="0" dirty="0" err="1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식용란선별포장업</a:t>
                      </a:r>
                      <a:r>
                        <a:rPr lang="ko-KR" altLang="en-US" sz="1400" spc="0" dirty="0" smtClean="0">
                          <a:solidFill>
                            <a:schemeClr val="tx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 영업 신설 및 의무적용 확대</a:t>
                      </a:r>
                      <a:endParaRPr lang="en-US" altLang="ko-KR" sz="1400" spc="0" baseline="0" dirty="0" smtClean="0">
                        <a:solidFill>
                          <a:schemeClr val="tx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kern="1200" spc="0" baseline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압축공기 평가항목 명확화</a:t>
                      </a:r>
                      <a:endParaRPr lang="en-US" altLang="ko-KR" sz="1400" b="0" kern="1200" spc="0" baseline="0" dirty="0" smtClean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kern="1200" spc="0" baseline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축산물 </a:t>
                      </a:r>
                      <a:r>
                        <a:rPr lang="en-US" altLang="ko-KR" sz="1400" b="0" kern="1200" spc="0" baseline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HACCP </a:t>
                      </a:r>
                      <a:r>
                        <a:rPr lang="ko-KR" altLang="en-US" sz="1400" b="0" kern="1200" spc="0" baseline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사후관리 강화</a:t>
                      </a:r>
                      <a:endParaRPr lang="en-US" altLang="ko-KR" sz="1400" b="0" kern="1200" spc="0" baseline="0" dirty="0" smtClean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  <a:cs typeface="+mn-cs"/>
                      </a:endParaRPr>
                    </a:p>
                    <a:p>
                      <a:pPr marL="285750" marR="0" indent="-285750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en-US" altLang="ko-KR" sz="1400" b="0" kern="1200" spc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HACCP</a:t>
                      </a:r>
                      <a:r>
                        <a:rPr lang="en-US" altLang="ko-KR" sz="1400" b="0" kern="1200" spc="0" baseline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 </a:t>
                      </a:r>
                      <a:r>
                        <a:rPr lang="ko-KR" altLang="en-US" sz="1400" b="0" kern="1200" spc="0" baseline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업체 불시 평가 도입</a:t>
                      </a:r>
                      <a:endParaRPr lang="en-US" altLang="ko-KR" sz="1400" b="0" kern="1200" spc="0" baseline="0" dirty="0" smtClean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  <a:cs typeface="+mn-cs"/>
                      </a:endParaRPr>
                    </a:p>
                    <a:p>
                      <a:pPr marL="285750" marR="0" indent="-285750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400" b="0" kern="1200" spc="0" baseline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수거 및 검사 실시 근거 마련</a:t>
                      </a:r>
                      <a:endParaRPr lang="en-US" altLang="ko-KR" sz="1400" b="0" kern="1200" spc="0" baseline="0" dirty="0" smtClean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06790">
                <a:tc>
                  <a:txBody>
                    <a:bodyPr/>
                    <a:lstStyle/>
                    <a:p>
                      <a:pPr marL="0" marR="0" indent="0" algn="ctr" defTabSz="914398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spc="0" dirty="0" smtClean="0">
                          <a:solidFill>
                            <a:schemeClr val="bg1"/>
                          </a:solidFill>
                          <a:latin typeface="휴먼모음T" pitchFamily="18" charset="-127"/>
                          <a:ea typeface="휴먼모음T" pitchFamily="18" charset="-127"/>
                        </a:rPr>
                        <a:t>’18.12.</a:t>
                      </a:r>
                      <a:endParaRPr lang="ko-KR" altLang="en-US" sz="1400" spc="0" dirty="0" smtClean="0">
                        <a:solidFill>
                          <a:schemeClr val="bg1"/>
                        </a:solidFill>
                        <a:latin typeface="휴먼모음T" pitchFamily="18" charset="-127"/>
                        <a:ea typeface="휴먼모음T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kern="1200" spc="0" baseline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식육가공업</a:t>
                      </a:r>
                      <a:r>
                        <a:rPr lang="en-US" altLang="ko-KR" sz="1400" b="0" kern="1200" spc="0" baseline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400" b="0" kern="1200" spc="0" baseline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의무</a:t>
                      </a:r>
                      <a:r>
                        <a:rPr lang="en-US" altLang="ko-KR" sz="1400" b="0" kern="1200" spc="0" baseline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1</a:t>
                      </a:r>
                      <a:r>
                        <a:rPr lang="ko-KR" altLang="en-US" sz="1400" b="0" kern="1200" spc="0" baseline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단계</a:t>
                      </a:r>
                      <a:r>
                        <a:rPr lang="en-US" altLang="ko-KR" sz="1400" b="0" kern="1200" spc="0" baseline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) </a:t>
                      </a:r>
                      <a:r>
                        <a:rPr lang="ko-KR" altLang="en-US" sz="1400" b="0" kern="1200" spc="0" baseline="0" dirty="0" smtClean="0">
                          <a:solidFill>
                            <a:schemeClr val="tx1"/>
                          </a:solidFill>
                          <a:effectLst/>
                          <a:latin typeface="휴먼모음T" pitchFamily="18" charset="-127"/>
                          <a:ea typeface="휴먼모음T" pitchFamily="18" charset="-127"/>
                          <a:cs typeface="+mn-cs"/>
                        </a:rPr>
                        <a:t>의무적용 확대</a:t>
                      </a:r>
                      <a:endParaRPr lang="en-US" altLang="ko-KR" sz="1400" b="0" kern="1200" spc="0" baseline="0" dirty="0" smtClean="0">
                        <a:solidFill>
                          <a:schemeClr val="tx1"/>
                        </a:solidFill>
                        <a:effectLst/>
                        <a:latin typeface="휴먼모음T" pitchFamily="18" charset="-127"/>
                        <a:ea typeface="휴먼모음T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 smtClean="0"/>
              <a:pPr lvl="0">
                <a:defRPr lang="ko-KR" altLang="en-US"/>
              </a:pPr>
              <a:t>16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68966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20"/>
          <p:cNvPicPr>
            <a:picLocks noChangeAspect="1" noChangeArrowheads="1"/>
          </p:cNvPicPr>
          <p:nvPr/>
        </p:nvPicPr>
        <p:blipFill>
          <a:blip r:embed="rId2" cstate="print"/>
          <a:srcRect t="13554" b="18677"/>
          <a:stretch>
            <a:fillRect/>
          </a:stretch>
        </p:blipFill>
        <p:spPr bwMode="auto">
          <a:xfrm>
            <a:off x="2268723" y="3646668"/>
            <a:ext cx="1565275" cy="1440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" name="Picture 20"/>
          <p:cNvPicPr>
            <a:picLocks noChangeAspect="1" noChangeArrowheads="1"/>
          </p:cNvPicPr>
          <p:nvPr/>
        </p:nvPicPr>
        <p:blipFill>
          <a:blip r:embed="rId2" cstate="print"/>
          <a:srcRect t="20331" b="15289"/>
          <a:stretch>
            <a:fillRect/>
          </a:stretch>
        </p:blipFill>
        <p:spPr bwMode="auto">
          <a:xfrm>
            <a:off x="5637162" y="1485858"/>
            <a:ext cx="1565275" cy="136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평행 사변형 3"/>
          <p:cNvSpPr/>
          <p:nvPr/>
        </p:nvSpPr>
        <p:spPr>
          <a:xfrm flipH="1">
            <a:off x="-684822" y="-17232"/>
            <a:ext cx="5762640" cy="693017"/>
          </a:xfrm>
          <a:prstGeom prst="parallelogram">
            <a:avLst>
              <a:gd name="adj" fmla="val 96870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67" tIns="45734" rIns="91467" bIns="45734"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31647" y="77384"/>
            <a:ext cx="42082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2800" spc="-150" dirty="0" smtClean="0">
                <a:solidFill>
                  <a:srgbClr val="FFFFFF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축산물 HACCP 의무적용 현황</a:t>
            </a:r>
            <a:endParaRPr lang="ko-KR" altLang="en-US" sz="2800" spc="-150" dirty="0">
              <a:solidFill>
                <a:srgbClr val="FFFFFF">
                  <a:alpha val="100000"/>
                </a:srgbClr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cxnSp>
        <p:nvCxnSpPr>
          <p:cNvPr id="15" name="직선 연결선 14"/>
          <p:cNvCxnSpPr/>
          <p:nvPr/>
        </p:nvCxnSpPr>
        <p:spPr>
          <a:xfrm>
            <a:off x="1044264" y="1269777"/>
            <a:ext cx="7274727" cy="0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pic>
        <p:nvPicPr>
          <p:cNvPr id="52" name="Picture 1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81619" y="1413831"/>
            <a:ext cx="1561939" cy="15034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" name="TextBox 17"/>
          <p:cNvSpPr txBox="1">
            <a:spLocks noChangeArrowheads="1"/>
          </p:cNvSpPr>
          <p:nvPr/>
        </p:nvSpPr>
        <p:spPr bwMode="auto">
          <a:xfrm>
            <a:off x="2412494" y="2926398"/>
            <a:ext cx="1500188" cy="307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0" tIns="45712" rIns="91420" bIns="45712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9pPr>
          </a:lstStyle>
          <a:p>
            <a:pPr algn="ctr">
              <a:defRPr/>
            </a:pPr>
            <a:r>
              <a:rPr lang="ko-KR" altLang="en-US" sz="1400" dirty="0">
                <a:solidFill>
                  <a:schemeClr val="accent5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>도축업</a:t>
            </a:r>
          </a:p>
        </p:txBody>
      </p:sp>
      <p:sp>
        <p:nvSpPr>
          <p:cNvPr id="54" name="TextBox 17"/>
          <p:cNvSpPr txBox="1">
            <a:spLocks noChangeArrowheads="1"/>
          </p:cNvSpPr>
          <p:nvPr/>
        </p:nvSpPr>
        <p:spPr bwMode="auto">
          <a:xfrm>
            <a:off x="5669705" y="2854371"/>
            <a:ext cx="1500188" cy="307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0" tIns="45712" rIns="91420" bIns="45712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9pPr>
          </a:lstStyle>
          <a:p>
            <a:pPr algn="ctr">
              <a:defRPr/>
            </a:pPr>
            <a:r>
              <a:rPr lang="ko-KR" altLang="en-US" sz="1400" dirty="0" err="1">
                <a:solidFill>
                  <a:schemeClr val="accent5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집유업</a:t>
            </a:r>
            <a:endParaRPr lang="ko-KR" altLang="en-US" sz="1400" dirty="0">
              <a:solidFill>
                <a:schemeClr val="accent5">
                  <a:lumMod val="7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55" name="직사각형 54"/>
          <p:cNvSpPr>
            <a:spLocks noChangeArrowheads="1"/>
          </p:cNvSpPr>
          <p:nvPr/>
        </p:nvSpPr>
        <p:spPr bwMode="auto">
          <a:xfrm>
            <a:off x="1982638" y="3290344"/>
            <a:ext cx="2359901" cy="27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0" tIns="45712" rIns="91420" bIns="45712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9pPr>
          </a:lstStyle>
          <a:p>
            <a:pPr>
              <a:defRPr/>
            </a:pPr>
            <a:r>
              <a:rPr kumimoji="0" lang="en-US" altLang="ko-KR" sz="1200" dirty="0">
                <a:solidFill>
                  <a:schemeClr val="accent5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  <a:cs typeface="+mj-cs"/>
              </a:rPr>
              <a:t>‘02.6. ~ ‘03.6. </a:t>
            </a:r>
            <a:r>
              <a:rPr kumimoji="0" lang="ko-KR" altLang="en-US" sz="1200" dirty="0">
                <a:solidFill>
                  <a:schemeClr val="accent5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  <a:cs typeface="+mj-cs"/>
              </a:rPr>
              <a:t>의무적용 완료</a:t>
            </a:r>
            <a:endParaRPr kumimoji="0" lang="en-US" altLang="ko-KR" sz="1200" dirty="0">
              <a:solidFill>
                <a:schemeClr val="accent5">
                  <a:lumMod val="75000"/>
                </a:schemeClr>
              </a:solidFill>
              <a:latin typeface="휴먼모음T" pitchFamily="18" charset="-127"/>
              <a:ea typeface="휴먼모음T" pitchFamily="18" charset="-127"/>
              <a:cs typeface="+mj-cs"/>
            </a:endParaRPr>
          </a:p>
        </p:txBody>
      </p:sp>
      <p:sp>
        <p:nvSpPr>
          <p:cNvPr id="56" name="직사각형 55"/>
          <p:cNvSpPr>
            <a:spLocks noChangeArrowheads="1"/>
          </p:cNvSpPr>
          <p:nvPr/>
        </p:nvSpPr>
        <p:spPr bwMode="auto">
          <a:xfrm>
            <a:off x="5282329" y="3310984"/>
            <a:ext cx="2274941" cy="27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0" tIns="45712" rIns="91420" bIns="45712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9pPr>
          </a:lstStyle>
          <a:p>
            <a:pPr>
              <a:defRPr/>
            </a:pPr>
            <a:r>
              <a:rPr kumimoji="0" lang="en-US" altLang="ko-KR" sz="1200" dirty="0">
                <a:solidFill>
                  <a:schemeClr val="accent5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  <a:cs typeface="+mj-cs"/>
              </a:rPr>
              <a:t>‘14.7. ~‘16.1. </a:t>
            </a:r>
            <a:r>
              <a:rPr kumimoji="0" lang="ko-KR" altLang="en-US" sz="1200" dirty="0">
                <a:solidFill>
                  <a:schemeClr val="accent5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  <a:cs typeface="+mj-cs"/>
              </a:rPr>
              <a:t>의무적용 완료</a:t>
            </a:r>
            <a:endParaRPr kumimoji="0" lang="en-US" altLang="ko-KR" sz="1200" dirty="0">
              <a:solidFill>
                <a:schemeClr val="accent5">
                  <a:lumMod val="75000"/>
                </a:schemeClr>
              </a:solidFill>
              <a:latin typeface="휴먼모음T" pitchFamily="18" charset="-127"/>
              <a:ea typeface="휴먼모음T" pitchFamily="18" charset="-127"/>
              <a:cs typeface="+mj-cs"/>
            </a:endParaRPr>
          </a:p>
        </p:txBody>
      </p:sp>
      <p:cxnSp>
        <p:nvCxnSpPr>
          <p:cNvPr id="58" name="직선 연결선 57"/>
          <p:cNvCxnSpPr/>
          <p:nvPr/>
        </p:nvCxnSpPr>
        <p:spPr>
          <a:xfrm>
            <a:off x="1764534" y="3646668"/>
            <a:ext cx="2880000" cy="0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59" name="직선 연결선 58"/>
          <p:cNvCxnSpPr/>
          <p:nvPr/>
        </p:nvCxnSpPr>
        <p:spPr>
          <a:xfrm>
            <a:off x="5149803" y="3646668"/>
            <a:ext cx="2880000" cy="0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60" name="직사각형 59"/>
          <p:cNvSpPr/>
          <p:nvPr/>
        </p:nvSpPr>
        <p:spPr>
          <a:xfrm>
            <a:off x="684129" y="1476661"/>
            <a:ext cx="9438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pc="5" dirty="0" smtClean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생산단계</a:t>
            </a:r>
            <a:endParaRPr lang="en-US" altLang="ko-KR" spc="5" dirty="0" smtClean="0">
              <a:solidFill>
                <a:srgbClr val="0070C0"/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756156" y="3997606"/>
            <a:ext cx="9438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pc="5" dirty="0" smtClean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가공단계</a:t>
            </a:r>
            <a:endParaRPr lang="en-US" altLang="ko-KR" spc="5" dirty="0" smtClean="0">
              <a:solidFill>
                <a:srgbClr val="0070C0"/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pic>
        <p:nvPicPr>
          <p:cNvPr id="63" name="Picture 3"/>
          <p:cNvPicPr>
            <a:picLocks noChangeAspect="1" noChangeArrowheads="1"/>
          </p:cNvPicPr>
          <p:nvPr/>
        </p:nvPicPr>
        <p:blipFill>
          <a:blip r:embed="rId4" cstate="print"/>
          <a:srcRect t="17268" b="13661"/>
          <a:stretch>
            <a:fillRect/>
          </a:stretch>
        </p:blipFill>
        <p:spPr bwMode="auto">
          <a:xfrm>
            <a:off x="5942100" y="3934776"/>
            <a:ext cx="1154112" cy="1152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" name="TextBox 17"/>
          <p:cNvSpPr txBox="1">
            <a:spLocks noChangeArrowheads="1"/>
          </p:cNvSpPr>
          <p:nvPr/>
        </p:nvSpPr>
        <p:spPr bwMode="auto">
          <a:xfrm>
            <a:off x="2412494" y="5221102"/>
            <a:ext cx="1500188" cy="307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0" tIns="45712" rIns="91420" bIns="45712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9pPr>
          </a:lstStyle>
          <a:p>
            <a:pPr algn="ctr">
              <a:defRPr/>
            </a:pPr>
            <a:r>
              <a:rPr lang="ko-KR" altLang="en-US" sz="1400" dirty="0" smtClean="0">
                <a:solidFill>
                  <a:schemeClr val="accent5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유가공업</a:t>
            </a:r>
          </a:p>
        </p:txBody>
      </p:sp>
      <p:sp>
        <p:nvSpPr>
          <p:cNvPr id="65" name="TextBox 17"/>
          <p:cNvSpPr txBox="1">
            <a:spLocks noChangeArrowheads="1"/>
          </p:cNvSpPr>
          <p:nvPr/>
        </p:nvSpPr>
        <p:spPr bwMode="auto">
          <a:xfrm>
            <a:off x="5669705" y="5149075"/>
            <a:ext cx="1500188" cy="307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0" tIns="45712" rIns="91420" bIns="45712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9pPr>
          </a:lstStyle>
          <a:p>
            <a:pPr algn="ctr">
              <a:defRPr/>
            </a:pPr>
            <a:r>
              <a:rPr lang="ko-KR" altLang="en-US" sz="1400" dirty="0" err="1" smtClean="0">
                <a:solidFill>
                  <a:schemeClr val="accent5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알가공업</a:t>
            </a:r>
            <a:endParaRPr lang="ko-KR" altLang="en-US" sz="1400" dirty="0">
              <a:solidFill>
                <a:schemeClr val="accent5">
                  <a:lumMod val="7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66" name="직사각형 65"/>
          <p:cNvSpPr>
            <a:spLocks noChangeArrowheads="1"/>
          </p:cNvSpPr>
          <p:nvPr/>
        </p:nvSpPr>
        <p:spPr bwMode="auto">
          <a:xfrm>
            <a:off x="1982638" y="5585048"/>
            <a:ext cx="2359901" cy="27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0" tIns="45712" rIns="91420" bIns="45712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9pPr>
          </a:lstStyle>
          <a:p>
            <a:pPr>
              <a:defRPr/>
            </a:pPr>
            <a:r>
              <a:rPr kumimoji="0" lang="ko-KR" altLang="en-US" sz="1200" dirty="0" smtClean="0">
                <a:solidFill>
                  <a:schemeClr val="accent5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  <a:cs typeface="+mj-cs"/>
              </a:rPr>
              <a:t>‘</a:t>
            </a:r>
            <a:r>
              <a:rPr kumimoji="0" lang="en-US" altLang="ko-KR" sz="1200" dirty="0" smtClean="0">
                <a:solidFill>
                  <a:schemeClr val="accent5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  <a:cs typeface="+mj-cs"/>
              </a:rPr>
              <a:t>15.1. ~ ‘18.1. </a:t>
            </a:r>
            <a:r>
              <a:rPr kumimoji="0" lang="ko-KR" altLang="en-US" sz="1200" dirty="0" smtClean="0">
                <a:solidFill>
                  <a:schemeClr val="accent5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  <a:cs typeface="+mj-cs"/>
              </a:rPr>
              <a:t>의무적용 완료</a:t>
            </a:r>
          </a:p>
        </p:txBody>
      </p:sp>
      <p:sp>
        <p:nvSpPr>
          <p:cNvPr id="67" name="직사각형 66"/>
          <p:cNvSpPr>
            <a:spLocks noChangeArrowheads="1"/>
          </p:cNvSpPr>
          <p:nvPr/>
        </p:nvSpPr>
        <p:spPr bwMode="auto">
          <a:xfrm>
            <a:off x="5282329" y="5605688"/>
            <a:ext cx="2444860" cy="276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1420" tIns="45712" rIns="91420" bIns="45712">
            <a:spAutoFit/>
          </a:bodyPr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맑은 고딕" pitchFamily="50" charset="-127"/>
                <a:ea typeface="굴림" pitchFamily="50" charset="-127"/>
                <a:cs typeface="+mn-cs"/>
              </a:defRPr>
            </a:lvl9pPr>
          </a:lstStyle>
          <a:p>
            <a:pPr>
              <a:defRPr/>
            </a:pPr>
            <a:r>
              <a:rPr kumimoji="0" lang="ko-KR" altLang="en-US" sz="1200" dirty="0" smtClean="0">
                <a:solidFill>
                  <a:schemeClr val="accent5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  <a:cs typeface="+mj-cs"/>
              </a:rPr>
              <a:t>‘</a:t>
            </a:r>
            <a:r>
              <a:rPr kumimoji="0" lang="en-US" altLang="ko-KR" sz="1200" dirty="0" smtClean="0">
                <a:solidFill>
                  <a:schemeClr val="accent5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  <a:cs typeface="+mj-cs"/>
              </a:rPr>
              <a:t>16.12. ~‘17.12. </a:t>
            </a:r>
            <a:r>
              <a:rPr kumimoji="0" lang="ko-KR" altLang="en-US" sz="1200" dirty="0" smtClean="0">
                <a:solidFill>
                  <a:schemeClr val="accent5">
                    <a:lumMod val="75000"/>
                  </a:schemeClr>
                </a:solidFill>
                <a:latin typeface="휴먼모음T" pitchFamily="18" charset="-127"/>
                <a:ea typeface="휴먼모음T" pitchFamily="18" charset="-127"/>
                <a:cs typeface="+mj-cs"/>
              </a:rPr>
              <a:t>의무적용 완료</a:t>
            </a:r>
          </a:p>
        </p:txBody>
      </p:sp>
      <p:cxnSp>
        <p:nvCxnSpPr>
          <p:cNvPr id="68" name="직선 연결선 67"/>
          <p:cNvCxnSpPr/>
          <p:nvPr/>
        </p:nvCxnSpPr>
        <p:spPr>
          <a:xfrm>
            <a:off x="1764534" y="5941372"/>
            <a:ext cx="2880000" cy="0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69" name="직선 연결선 68"/>
          <p:cNvCxnSpPr/>
          <p:nvPr/>
        </p:nvCxnSpPr>
        <p:spPr>
          <a:xfrm>
            <a:off x="5149803" y="5941372"/>
            <a:ext cx="2880000" cy="0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 smtClean="0"/>
              <a:pPr lvl="0">
                <a:defRPr lang="ko-KR" altLang="en-US"/>
              </a:pPr>
              <a:t>17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554105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/>
          <p:cNvSpPr/>
          <p:nvPr/>
        </p:nvSpPr>
        <p:spPr>
          <a:xfrm>
            <a:off x="2287587" y="1495055"/>
            <a:ext cx="617545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1</a:t>
            </a:r>
            <a:r>
              <a:rPr lang="ko-KR" altLang="en-US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단계 </a:t>
            </a:r>
            <a:r>
              <a:rPr lang="en-US" altLang="ko-KR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: `16</a:t>
            </a:r>
            <a:r>
              <a:rPr lang="ko-KR" altLang="en-US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년 매출액 </a:t>
            </a:r>
            <a:r>
              <a:rPr lang="en-US" altLang="ko-KR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20</a:t>
            </a:r>
            <a:r>
              <a:rPr lang="ko-KR" altLang="en-US" dirty="0" err="1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억원</a:t>
            </a:r>
            <a:r>
              <a:rPr lang="ko-KR" altLang="en-US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 이상인 업소</a:t>
            </a:r>
            <a:r>
              <a:rPr lang="en-US" altLang="ko-KR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(`18.12.01. </a:t>
            </a:r>
            <a:r>
              <a:rPr lang="ko-KR" altLang="en-US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시행</a:t>
            </a:r>
            <a:r>
              <a:rPr lang="en-US" altLang="ko-KR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2</a:t>
            </a:r>
            <a:r>
              <a:rPr lang="ko-KR" altLang="en-US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단계 </a:t>
            </a:r>
            <a:r>
              <a:rPr lang="en-US" altLang="ko-KR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: `16</a:t>
            </a:r>
            <a:r>
              <a:rPr lang="ko-KR" altLang="en-US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년 매출액 </a:t>
            </a:r>
            <a:r>
              <a:rPr lang="en-US" altLang="ko-KR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5</a:t>
            </a:r>
            <a:r>
              <a:rPr lang="ko-KR" altLang="en-US" dirty="0" err="1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억원</a:t>
            </a:r>
            <a:r>
              <a:rPr lang="ko-KR" altLang="en-US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 이상인 업소</a:t>
            </a:r>
            <a:r>
              <a:rPr lang="en-US" altLang="ko-KR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(`20. 12.01. </a:t>
            </a:r>
            <a:r>
              <a:rPr lang="ko-KR" altLang="en-US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시행</a:t>
            </a:r>
            <a:r>
              <a:rPr lang="en-US" altLang="ko-KR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3</a:t>
            </a:r>
            <a:r>
              <a:rPr lang="ko-KR" altLang="en-US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단계 </a:t>
            </a:r>
            <a:r>
              <a:rPr lang="en-US" altLang="ko-KR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: `16</a:t>
            </a:r>
            <a:r>
              <a:rPr lang="ko-KR" altLang="en-US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년 매출액 </a:t>
            </a:r>
            <a:r>
              <a:rPr lang="en-US" altLang="ko-KR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1</a:t>
            </a:r>
            <a:r>
              <a:rPr lang="ko-KR" altLang="en-US" dirty="0" err="1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억원</a:t>
            </a:r>
            <a:r>
              <a:rPr lang="ko-KR" altLang="en-US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 이상인 업소</a:t>
            </a:r>
            <a:r>
              <a:rPr lang="en-US" altLang="ko-KR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(`22. 12. 01.  </a:t>
            </a:r>
            <a:r>
              <a:rPr lang="ko-KR" altLang="en-US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시행</a:t>
            </a:r>
            <a:r>
              <a:rPr lang="en-US" altLang="ko-KR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4</a:t>
            </a:r>
            <a:r>
              <a:rPr lang="ko-KR" altLang="en-US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단계 </a:t>
            </a:r>
            <a:r>
              <a:rPr lang="en-US" altLang="ko-KR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: 1~3</a:t>
            </a:r>
            <a:r>
              <a:rPr lang="ko-KR" altLang="en-US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단계에 해당하지 아니하는 업소</a:t>
            </a:r>
            <a:r>
              <a:rPr lang="en-US" altLang="ko-KR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(`24.12.01 </a:t>
            </a:r>
            <a:r>
              <a:rPr lang="ko-KR" altLang="en-US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시행</a:t>
            </a:r>
            <a:r>
              <a:rPr lang="en-US" altLang="ko-KR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)</a:t>
            </a:r>
            <a:endParaRPr lang="en-US" altLang="ko-KR" dirty="0">
              <a:solidFill>
                <a:srgbClr val="00206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7" name="평행 사변형 6"/>
          <p:cNvSpPr/>
          <p:nvPr/>
        </p:nvSpPr>
        <p:spPr>
          <a:xfrm flipH="1">
            <a:off x="-684822" y="-17232"/>
            <a:ext cx="5762640" cy="693017"/>
          </a:xfrm>
          <a:prstGeom prst="parallelogram">
            <a:avLst>
              <a:gd name="adj" fmla="val 96870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67" tIns="45734" rIns="91467" bIns="45734" rtlCol="0" anchor="ctr"/>
          <a:lstStyle/>
          <a:p>
            <a:pPr algn="ctr"/>
            <a:endParaRPr lang="ko-KR" altLang="en-US" spc="-150" dirty="0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/>
          <a:srcRect l="2995" r="77040" b="62948"/>
          <a:stretch>
            <a:fillRect/>
          </a:stretch>
        </p:blipFill>
        <p:spPr bwMode="auto">
          <a:xfrm>
            <a:off x="612102" y="1917837"/>
            <a:ext cx="1440540" cy="13685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/>
          <a:srcRect l="1997" t="50703" r="77040" b="10294"/>
          <a:stretch>
            <a:fillRect/>
          </a:stretch>
        </p:blipFill>
        <p:spPr bwMode="auto">
          <a:xfrm>
            <a:off x="540075" y="4664243"/>
            <a:ext cx="1512567" cy="14405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직사각형 15"/>
          <p:cNvSpPr/>
          <p:nvPr/>
        </p:nvSpPr>
        <p:spPr>
          <a:xfrm>
            <a:off x="2340749" y="4880324"/>
            <a:ext cx="56901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dirty="0" err="1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식용란선별포장업</a:t>
            </a:r>
            <a:r>
              <a:rPr lang="ko-KR" altLang="en-US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HACCP</a:t>
            </a:r>
            <a:r>
              <a:rPr lang="ko-KR" altLang="en-US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의무적용 완료</a:t>
            </a:r>
            <a:r>
              <a:rPr lang="en-US" altLang="ko-KR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(`18.04~)</a:t>
            </a:r>
          </a:p>
          <a:p>
            <a:pPr>
              <a:lnSpc>
                <a:spcPct val="200000"/>
              </a:lnSpc>
            </a:pPr>
            <a:r>
              <a:rPr lang="en-US" altLang="ko-KR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- </a:t>
            </a:r>
            <a:r>
              <a:rPr lang="ko-KR" altLang="en-US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기존 영업하고 있는 자는 시행</a:t>
            </a:r>
            <a:r>
              <a:rPr lang="en-US" altLang="ko-KR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(`18.4.25.) </a:t>
            </a:r>
            <a:r>
              <a:rPr lang="ko-KR" altLang="en-US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후 </a:t>
            </a:r>
            <a:r>
              <a:rPr lang="en-US" altLang="ko-KR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6</a:t>
            </a:r>
            <a:r>
              <a:rPr lang="ko-KR" altLang="en-US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개월 이내</a:t>
            </a:r>
            <a:endParaRPr lang="ko-KR" altLang="en-US" dirty="0">
              <a:solidFill>
                <a:srgbClr val="00206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cxnSp>
        <p:nvCxnSpPr>
          <p:cNvPr id="17" name="직선 연결선 16"/>
          <p:cNvCxnSpPr/>
          <p:nvPr/>
        </p:nvCxnSpPr>
        <p:spPr>
          <a:xfrm>
            <a:off x="900210" y="3718695"/>
            <a:ext cx="727472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직사각형 12"/>
          <p:cNvSpPr/>
          <p:nvPr/>
        </p:nvSpPr>
        <p:spPr>
          <a:xfrm>
            <a:off x="149303" y="77384"/>
            <a:ext cx="43941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2800" spc="-300" dirty="0" smtClean="0">
                <a:solidFill>
                  <a:srgbClr val="FFFFFF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축산물 HACCP 신규의무적용 현황</a:t>
            </a:r>
            <a:endParaRPr lang="ko-KR" altLang="en-US" sz="2800" spc="-300" dirty="0">
              <a:solidFill>
                <a:srgbClr val="FFFFFF">
                  <a:alpha val="100000"/>
                </a:srgbClr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 smtClean="0"/>
              <a:pPr lvl="0">
                <a:defRPr lang="ko-KR" altLang="en-US"/>
              </a:pPr>
              <a:t>18</a:t>
            </a:fld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684129" y="1125723"/>
            <a:ext cx="12565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pc="5" dirty="0" smtClean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식육가공업 </a:t>
            </a:r>
            <a:endParaRPr lang="en-US" altLang="ko-KR" spc="5" dirty="0" smtClean="0">
              <a:solidFill>
                <a:srgbClr val="0070C0"/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684129" y="4150857"/>
            <a:ext cx="187270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pc="5" dirty="0" err="1" smtClean="0">
                <a:solidFill>
                  <a:srgbClr val="0070C0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식용란선별포장업</a:t>
            </a:r>
            <a:endParaRPr lang="en-US" altLang="ko-KR" spc="5" dirty="0" smtClean="0">
              <a:solidFill>
                <a:srgbClr val="0070C0"/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88426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0"/>
                </a:srgbClr>
              </a:clrTo>
            </a:clrChange>
            <a:lum/>
          </a:blip>
          <a:srcRect l="27562" t="18612"/>
          <a:stretch>
            <a:fillRect/>
          </a:stretch>
        </p:blipFill>
        <p:spPr>
          <a:xfrm>
            <a:off x="961121" y="2895919"/>
            <a:ext cx="6625626" cy="944898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pic>
      <p:grpSp>
        <p:nvGrpSpPr>
          <p:cNvPr id="2" name="그룹 15"/>
          <p:cNvGrpSpPr/>
          <p:nvPr/>
        </p:nvGrpSpPr>
        <p:grpSpPr>
          <a:xfrm>
            <a:off x="972237" y="3070461"/>
            <a:ext cx="7203300" cy="720333"/>
            <a:chOff x="1835696" y="2501688"/>
            <a:chExt cx="7200800" cy="720000"/>
          </a:xfrm>
        </p:grpSpPr>
        <p:sp>
          <p:nvSpPr>
            <p:cNvPr id="17" name="직사각형 16"/>
            <p:cNvSpPr/>
            <p:nvPr/>
          </p:nvSpPr>
          <p:spPr>
            <a:xfrm>
              <a:off x="1835696" y="2501688"/>
              <a:ext cx="720080" cy="720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4000" dirty="0" smtClean="0">
                  <a:latin typeface="HY헤드라인M" pitchFamily="18" charset="-127"/>
                  <a:ea typeface="HY헤드라인M" pitchFamily="18" charset="-127"/>
                </a:rPr>
                <a:t>3</a:t>
              </a:r>
              <a:endParaRPr lang="ko-KR" altLang="en-US" sz="4000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2558334" y="2616626"/>
              <a:ext cx="647816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ko-KR" altLang="en-US" sz="2400" dirty="0" smtClean="0">
                  <a:solidFill>
                    <a:srgbClr val="002060"/>
                  </a:solidFill>
                  <a:latin typeface="HY헤드라인M" pitchFamily="18" charset="-127"/>
                  <a:ea typeface="HY헤드라인M" pitchFamily="18" charset="-127"/>
                </a:rPr>
                <a:t> </a:t>
              </a:r>
              <a:r>
                <a:rPr lang="en-US" altLang="ko-KR" sz="2400" dirty="0" smtClean="0">
                  <a:solidFill>
                    <a:srgbClr val="002060"/>
                  </a:solidFill>
                  <a:latin typeface="HY헤드라인M" pitchFamily="18" charset="-127"/>
                  <a:ea typeface="HY헤드라인M" pitchFamily="18" charset="-127"/>
                </a:rPr>
                <a:t>HACCP </a:t>
              </a:r>
              <a:r>
                <a:rPr lang="ko-KR" altLang="en-US" sz="2400" dirty="0" smtClean="0">
                  <a:solidFill>
                    <a:srgbClr val="002060"/>
                  </a:solidFill>
                  <a:latin typeface="HY헤드라인M" pitchFamily="18" charset="-127"/>
                  <a:ea typeface="HY헤드라인M" pitchFamily="18" charset="-127"/>
                </a:rPr>
                <a:t>인증현황</a:t>
              </a:r>
            </a:p>
          </p:txBody>
        </p:sp>
      </p:grpSp>
      <p:pic>
        <p:nvPicPr>
          <p:cNvPr id="24" name="Picture 2" descr="과학기술정보통신부 심볼마크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3298089" flipH="1">
            <a:off x="6920382" y="3761671"/>
            <a:ext cx="3239624" cy="3144705"/>
          </a:xfrm>
          <a:prstGeom prst="rect">
            <a:avLst/>
          </a:prstGeom>
          <a:noFill/>
        </p:spPr>
      </p:pic>
      <p:sp>
        <p:nvSpPr>
          <p:cNvPr id="23" name="원형 22"/>
          <p:cNvSpPr/>
          <p:nvPr/>
        </p:nvSpPr>
        <p:spPr>
          <a:xfrm>
            <a:off x="5942100" y="2636670"/>
            <a:ext cx="6951693" cy="8140671"/>
          </a:xfrm>
          <a:prstGeom prst="pie">
            <a:avLst>
              <a:gd name="adj1" fmla="val 10248912"/>
              <a:gd name="adj2" fmla="val 17012883"/>
            </a:avLst>
          </a:prstGeom>
          <a:solidFill>
            <a:schemeClr val="bg1">
              <a:lumMod val="9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7" tIns="45730" rIns="91457" bIns="45730"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800C6A38-4290-41DD-B95C-4155372FD4AF}" type="slidenum">
              <a:rPr lang="ko-KR" altLang="en-US" smtClean="0"/>
              <a:pPr lvl="0">
                <a:defRPr lang="ko-KR" altLang="en-US"/>
              </a:pPr>
              <a:t>19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974426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직사각형 23"/>
          <p:cNvSpPr/>
          <p:nvPr/>
        </p:nvSpPr>
        <p:spPr>
          <a:xfrm>
            <a:off x="1188317" y="2983185"/>
            <a:ext cx="6842566" cy="316918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6" name="그룹 5"/>
          <p:cNvGrpSpPr/>
          <p:nvPr/>
        </p:nvGrpSpPr>
        <p:grpSpPr>
          <a:xfrm>
            <a:off x="107913" y="837615"/>
            <a:ext cx="8211078" cy="5762160"/>
            <a:chOff x="323528" y="1340768"/>
            <a:chExt cx="8211078" cy="5762160"/>
          </a:xfrm>
        </p:grpSpPr>
        <p:sp>
          <p:nvSpPr>
            <p:cNvPr id="7" name="모서리가 둥근 직사각형 6"/>
            <p:cNvSpPr/>
            <p:nvPr/>
          </p:nvSpPr>
          <p:spPr>
            <a:xfrm>
              <a:off x="971600" y="1905784"/>
              <a:ext cx="7563006" cy="5197144"/>
            </a:xfrm>
            <a:prstGeom prst="round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8" name="그룹 10"/>
            <p:cNvGrpSpPr/>
            <p:nvPr/>
          </p:nvGrpSpPr>
          <p:grpSpPr>
            <a:xfrm>
              <a:off x="323528" y="1340768"/>
              <a:ext cx="7922970" cy="1224136"/>
              <a:chOff x="1259632" y="1556792"/>
              <a:chExt cx="7922970" cy="1224136"/>
            </a:xfrm>
          </p:grpSpPr>
          <p:sp>
            <p:nvSpPr>
              <p:cNvPr id="9" name="모서리가 둥근 직사각형 8"/>
              <p:cNvSpPr/>
              <p:nvPr/>
            </p:nvSpPr>
            <p:spPr>
              <a:xfrm>
                <a:off x="1835696" y="1772816"/>
                <a:ext cx="7346906" cy="792088"/>
              </a:xfrm>
              <a:prstGeom prst="roundRect">
                <a:avLst>
                  <a:gd name="adj" fmla="val 50000"/>
                </a:avLst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" name="타원 9"/>
              <p:cNvSpPr/>
              <p:nvPr/>
            </p:nvSpPr>
            <p:spPr>
              <a:xfrm>
                <a:off x="1259632" y="1556792"/>
                <a:ext cx="1224000" cy="1224136"/>
              </a:xfrm>
              <a:prstGeom prst="ellipse">
                <a:avLst/>
              </a:prstGeom>
              <a:solidFill>
                <a:schemeClr val="accent1">
                  <a:alpha val="18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" name="타원 10"/>
              <p:cNvSpPr/>
              <p:nvPr/>
            </p:nvSpPr>
            <p:spPr>
              <a:xfrm>
                <a:off x="1421632" y="1718860"/>
                <a:ext cx="900000" cy="90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2" name="평행 사변형 1"/>
          <p:cNvSpPr/>
          <p:nvPr/>
        </p:nvSpPr>
        <p:spPr>
          <a:xfrm flipH="1">
            <a:off x="-684822" y="-17232"/>
            <a:ext cx="5762640" cy="693017"/>
          </a:xfrm>
          <a:prstGeom prst="parallelogram">
            <a:avLst>
              <a:gd name="adj" fmla="val 96870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67" tIns="45734" rIns="91467" bIns="45734"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231647" y="77384"/>
            <a:ext cx="32431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2800" spc="-150" dirty="0" smtClean="0">
                <a:solidFill>
                  <a:srgbClr val="FFFFFF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HACCP </a:t>
            </a:r>
            <a:r>
              <a:rPr lang="ko-KR" altLang="en-US" sz="2800" spc="-150" dirty="0" smtClean="0">
                <a:solidFill>
                  <a:srgbClr val="FFFFFF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인증현황</a:t>
            </a:r>
            <a:r>
              <a:rPr lang="en-US" altLang="ko-KR" sz="2800" spc="-150" dirty="0" smtClean="0">
                <a:solidFill>
                  <a:srgbClr val="FFFFFF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(</a:t>
            </a:r>
            <a:r>
              <a:rPr lang="ko-KR" altLang="en-US" sz="2800" spc="-150" dirty="0" smtClean="0">
                <a:solidFill>
                  <a:srgbClr val="FFFFFF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식품</a:t>
            </a:r>
            <a:r>
              <a:rPr lang="en-US" altLang="ko-KR" sz="2800" spc="-150" dirty="0" smtClean="0">
                <a:solidFill>
                  <a:srgbClr val="FFFFFF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)</a:t>
            </a:r>
          </a:p>
        </p:txBody>
      </p:sp>
      <p:sp>
        <p:nvSpPr>
          <p:cNvPr id="5" name="직사각형 12"/>
          <p:cNvSpPr txBox="1"/>
          <p:nvPr/>
        </p:nvSpPr>
        <p:spPr>
          <a:xfrm>
            <a:off x="1332372" y="1125723"/>
            <a:ext cx="7454666" cy="646315"/>
          </a:xfrm>
          <a:prstGeom prst="rect">
            <a:avLst/>
          </a:prstGeom>
        </p:spPr>
        <p:txBody>
          <a:bodyPr wrap="square" lIns="91420" tIns="45712" rIns="91420" bIns="45712">
            <a:spAutoFit/>
          </a:bodyPr>
          <a:lstStyle/>
          <a:p>
            <a:pPr>
              <a:lnSpc>
                <a:spcPct val="150000"/>
              </a:lnSpc>
              <a:defRPr lang="ko-KR" altLang="en-US"/>
            </a:pPr>
            <a:r>
              <a:rPr lang="en-US" altLang="ko-KR" sz="24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11,838</a:t>
            </a:r>
            <a:r>
              <a:rPr lang="ko-KR" altLang="en-US" sz="24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건, </a:t>
            </a:r>
            <a:r>
              <a:rPr lang="en-US" altLang="ko-KR" sz="24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5,762</a:t>
            </a:r>
            <a:r>
              <a:rPr lang="ko-KR" altLang="en-US" sz="24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개소 </a:t>
            </a:r>
            <a:r>
              <a:rPr lang="ko-KR" altLang="en-US" sz="2400" dirty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인증</a:t>
            </a:r>
            <a:r>
              <a:rPr lang="ko-KR" altLang="en-US" dirty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'1</a:t>
            </a:r>
            <a:r>
              <a:rPr lang="en-US" altLang="ko-KR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8</a:t>
            </a:r>
            <a:r>
              <a:rPr lang="ko-KR" altLang="en-US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.</a:t>
            </a:r>
            <a:r>
              <a:rPr lang="en-US" altLang="ko-KR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12.31.</a:t>
            </a:r>
            <a:r>
              <a:rPr lang="ko-KR" altLang="en-US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기준)</a:t>
            </a:r>
            <a:endParaRPr lang="ko-KR" altLang="en-US" sz="2400" dirty="0">
              <a:solidFill>
                <a:schemeClr val="bg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260345" y="2134101"/>
            <a:ext cx="62663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dirty="0" smtClean="0">
                <a:solidFill>
                  <a:schemeClr val="accent5">
                    <a:lumMod val="3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의무적용 </a:t>
            </a:r>
            <a:r>
              <a:rPr lang="en-US" altLang="ko-KR" dirty="0" smtClean="0">
                <a:solidFill>
                  <a:schemeClr val="accent5">
                    <a:lumMod val="30000"/>
                  </a:schemeClr>
                </a:solidFill>
                <a:latin typeface="휴먼모음T" pitchFamily="18" charset="-127"/>
                <a:ea typeface="휴먼모음T" pitchFamily="18" charset="-127"/>
              </a:rPr>
              <a:t>5,762</a:t>
            </a:r>
            <a:r>
              <a:rPr lang="ko-KR" altLang="en-US" dirty="0" smtClean="0">
                <a:solidFill>
                  <a:schemeClr val="accent5">
                    <a:lumMod val="30000"/>
                  </a:schemeClr>
                </a:solidFill>
                <a:latin typeface="휴먼모음T" pitchFamily="18" charset="-127"/>
                <a:ea typeface="휴먼모음T" pitchFamily="18" charset="-127"/>
              </a:rPr>
              <a:t>건(</a:t>
            </a:r>
            <a:r>
              <a:rPr lang="en-US" altLang="ko-KR" dirty="0" smtClean="0">
                <a:solidFill>
                  <a:schemeClr val="accent5">
                    <a:lumMod val="30000"/>
                  </a:schemeClr>
                </a:solidFill>
                <a:latin typeface="휴먼모음T" pitchFamily="18" charset="-127"/>
                <a:ea typeface="휴먼모음T" pitchFamily="18" charset="-127"/>
              </a:rPr>
              <a:t>3,719</a:t>
            </a:r>
            <a:r>
              <a:rPr lang="ko-KR" altLang="en-US" dirty="0" smtClean="0">
                <a:solidFill>
                  <a:schemeClr val="accent5">
                    <a:lumMod val="30000"/>
                  </a:schemeClr>
                </a:solidFill>
                <a:latin typeface="휴먼모음T" pitchFamily="18" charset="-127"/>
                <a:ea typeface="휴먼모음T" pitchFamily="18" charset="-127"/>
              </a:rPr>
              <a:t>개소)  </a:t>
            </a:r>
            <a:r>
              <a:rPr lang="en-US" altLang="ko-KR" dirty="0" smtClean="0">
                <a:solidFill>
                  <a:schemeClr val="accent5">
                    <a:lumMod val="30000"/>
                  </a:schemeClr>
                </a:solidFill>
                <a:latin typeface="휴먼모음T" pitchFamily="18" charset="-127"/>
                <a:ea typeface="휴먼모음T" pitchFamily="18" charset="-127"/>
              </a:rPr>
              <a:t>/</a:t>
            </a:r>
            <a:r>
              <a:rPr lang="ko-KR" altLang="en-US" dirty="0" smtClean="0">
                <a:solidFill>
                  <a:schemeClr val="accent5">
                    <a:lumMod val="30000"/>
                  </a:schemeClr>
                </a:solidFill>
                <a:latin typeface="휴먼모음T" pitchFamily="18" charset="-127"/>
                <a:ea typeface="휴먼모음T" pitchFamily="18" charset="-127"/>
              </a:rPr>
              <a:t> 자율적용 </a:t>
            </a:r>
            <a:r>
              <a:rPr lang="en-US" altLang="ko-KR" dirty="0" smtClean="0">
                <a:solidFill>
                  <a:schemeClr val="accent5">
                    <a:lumMod val="30000"/>
                  </a:schemeClr>
                </a:solidFill>
                <a:latin typeface="휴먼모음T" pitchFamily="18" charset="-127"/>
                <a:ea typeface="휴먼모음T" pitchFamily="18" charset="-127"/>
              </a:rPr>
              <a:t>6,076</a:t>
            </a:r>
            <a:r>
              <a:rPr lang="ko-KR" altLang="en-US" dirty="0" smtClean="0">
                <a:solidFill>
                  <a:schemeClr val="accent5">
                    <a:lumMod val="30000"/>
                  </a:schemeClr>
                </a:solidFill>
                <a:latin typeface="휴먼모음T" pitchFamily="18" charset="-127"/>
                <a:ea typeface="휴먼모음T" pitchFamily="18" charset="-127"/>
              </a:rPr>
              <a:t>건(</a:t>
            </a:r>
            <a:r>
              <a:rPr lang="en-US" altLang="ko-KR" dirty="0" smtClean="0">
                <a:solidFill>
                  <a:schemeClr val="accent5">
                    <a:lumMod val="30000"/>
                  </a:schemeClr>
                </a:solidFill>
                <a:latin typeface="휴먼모음T" pitchFamily="18" charset="-127"/>
                <a:ea typeface="휴먼모음T" pitchFamily="18" charset="-127"/>
              </a:rPr>
              <a:t>3,278</a:t>
            </a:r>
            <a:r>
              <a:rPr lang="ko-KR" altLang="en-US" dirty="0" smtClean="0">
                <a:solidFill>
                  <a:schemeClr val="accent5">
                    <a:lumMod val="30000"/>
                  </a:schemeClr>
                </a:solidFill>
                <a:latin typeface="휴먼모음T" pitchFamily="18" charset="-127"/>
                <a:ea typeface="휴먼모음T" pitchFamily="18" charset="-127"/>
              </a:rPr>
              <a:t>개소)</a:t>
            </a:r>
            <a:endParaRPr lang="ko-KR" altLang="en-US" dirty="0"/>
          </a:p>
        </p:txBody>
      </p:sp>
      <p:pic>
        <p:nvPicPr>
          <p:cNvPr id="13" name="그림 12" descr="식품2.png"/>
          <p:cNvPicPr>
            <a:picLocks noChangeAspect="1"/>
          </p:cNvPicPr>
          <p:nvPr/>
        </p:nvPicPr>
        <p:blipFill>
          <a:blip r:embed="rId2" cstate="print"/>
          <a:srcRect l="1266" t="2222" r="18764"/>
          <a:stretch>
            <a:fillRect/>
          </a:stretch>
        </p:blipFill>
        <p:spPr>
          <a:xfrm>
            <a:off x="1260345" y="3039972"/>
            <a:ext cx="4548428" cy="3169188"/>
          </a:xfrm>
          <a:prstGeom prst="rect">
            <a:avLst/>
          </a:prstGeom>
          <a:grpFill/>
          <a:ln>
            <a:noFill/>
          </a:ln>
        </p:spPr>
      </p:pic>
      <p:sp>
        <p:nvSpPr>
          <p:cNvPr id="15" name="오른쪽 화살표 14"/>
          <p:cNvSpPr/>
          <p:nvPr/>
        </p:nvSpPr>
        <p:spPr>
          <a:xfrm rot="20471799">
            <a:off x="5593606" y="3763263"/>
            <a:ext cx="596079" cy="338665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5805666" y="3502614"/>
            <a:ext cx="64407" cy="58383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9" name="그룹 18"/>
          <p:cNvGrpSpPr/>
          <p:nvPr/>
        </p:nvGrpSpPr>
        <p:grpSpPr>
          <a:xfrm>
            <a:off x="6283548" y="3070451"/>
            <a:ext cx="432162" cy="2809053"/>
            <a:chOff x="6734396" y="2854371"/>
            <a:chExt cx="504190" cy="3025134"/>
          </a:xfrm>
          <a:solidFill>
            <a:srgbClr val="00B0F0"/>
          </a:solidFill>
        </p:grpSpPr>
        <p:sp>
          <p:nvSpPr>
            <p:cNvPr id="17" name="모서리가 둥근 직사각형 16"/>
            <p:cNvSpPr/>
            <p:nvPr/>
          </p:nvSpPr>
          <p:spPr>
            <a:xfrm>
              <a:off x="6734397" y="2854371"/>
              <a:ext cx="504189" cy="2953107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6734396" y="4006803"/>
              <a:ext cx="504189" cy="187270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0" name="직사각형 19"/>
          <p:cNvSpPr/>
          <p:nvPr/>
        </p:nvSpPr>
        <p:spPr>
          <a:xfrm>
            <a:off x="6230208" y="5921052"/>
            <a:ext cx="576216" cy="216081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b="1" dirty="0" smtClean="0"/>
              <a:t>2018</a:t>
            </a:r>
            <a:endParaRPr lang="ko-KR" altLang="en-US" sz="800" b="1" dirty="0"/>
          </a:p>
        </p:txBody>
      </p:sp>
      <p:pic>
        <p:nvPicPr>
          <p:cNvPr id="22" name="Picture 2"/>
          <p:cNvPicPr preferRelativeResize="0">
            <a:picLocks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6322663" y="3207021"/>
            <a:ext cx="360000" cy="3600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23" name="직사각형 22"/>
          <p:cNvSpPr/>
          <p:nvPr/>
        </p:nvSpPr>
        <p:spPr>
          <a:xfrm>
            <a:off x="6438669" y="5214487"/>
            <a:ext cx="12964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defRPr lang="ko-KR" altLang="en-US"/>
            </a:pPr>
            <a:r>
              <a:rPr lang="en-US" altLang="ko-KR" b="1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5,762</a:t>
            </a:r>
            <a:r>
              <a:rPr lang="en-US" altLang="ko-KR" sz="1200" b="1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sz="1200" b="1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개소</a:t>
            </a:r>
            <a:r>
              <a:rPr lang="en-US" altLang="ko-KR" sz="1200" b="1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)</a:t>
            </a:r>
            <a:endParaRPr lang="ko-KR" altLang="ko-KR" b="1" dirty="0" smtClean="0">
              <a:solidFill>
                <a:srgbClr val="002060"/>
              </a:solidFill>
              <a:latin typeface="휴먼모음T" pitchFamily="18" charset="-127"/>
              <a:ea typeface="휴먼모음T" pitchFamily="18" charset="-127"/>
            </a:endParaRPr>
          </a:p>
          <a:p>
            <a:pPr lvl="0" defTabSz="914400">
              <a:defRPr lang="ko-KR" altLang="en-US"/>
            </a:pPr>
            <a:r>
              <a:rPr lang="en-US" altLang="ko-KR" b="1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11,838 </a:t>
            </a:r>
            <a:r>
              <a:rPr lang="en-US" altLang="ko-KR" sz="1200" b="1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sz="1200" b="1" dirty="0" err="1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폼목</a:t>
            </a:r>
            <a:r>
              <a:rPr lang="en-US" altLang="ko-KR" sz="1200" b="1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)</a:t>
            </a:r>
            <a:endParaRPr lang="en-US" altLang="ko-KR" b="1" dirty="0" smtClean="0">
              <a:solidFill>
                <a:srgbClr val="00206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391521" y="1212990"/>
            <a:ext cx="6527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50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식품</a:t>
            </a:r>
            <a:endParaRPr lang="ko-KR" altLang="en-US" sz="2400" dirty="0">
              <a:solidFill>
                <a:srgbClr val="002060"/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 smtClean="0"/>
              <a:pPr lvl="0">
                <a:defRPr lang="ko-KR" altLang="en-US"/>
              </a:pPr>
              <a:t>20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직사각형 28"/>
          <p:cNvSpPr/>
          <p:nvPr/>
        </p:nvSpPr>
        <p:spPr>
          <a:xfrm>
            <a:off x="1188317" y="2782344"/>
            <a:ext cx="6410403" cy="345729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6" name="그림 25" descr="축산물2.png"/>
          <p:cNvPicPr>
            <a:picLocks noChangeAspect="1"/>
          </p:cNvPicPr>
          <p:nvPr/>
        </p:nvPicPr>
        <p:blipFill>
          <a:blip r:embed="rId2" cstate="print"/>
          <a:srcRect l="2994" t="5250" r="21776" b="2867"/>
          <a:stretch>
            <a:fillRect/>
          </a:stretch>
        </p:blipFill>
        <p:spPr>
          <a:xfrm>
            <a:off x="1260344" y="2998425"/>
            <a:ext cx="4537701" cy="3097161"/>
          </a:xfrm>
          <a:prstGeom prst="rect">
            <a:avLst/>
          </a:prstGeom>
        </p:spPr>
      </p:pic>
      <p:grpSp>
        <p:nvGrpSpPr>
          <p:cNvPr id="4" name="그룹 5"/>
          <p:cNvGrpSpPr/>
          <p:nvPr/>
        </p:nvGrpSpPr>
        <p:grpSpPr>
          <a:xfrm>
            <a:off x="0" y="837615"/>
            <a:ext cx="8211078" cy="5762160"/>
            <a:chOff x="323528" y="1340768"/>
            <a:chExt cx="8211078" cy="5762160"/>
          </a:xfrm>
        </p:grpSpPr>
        <p:sp>
          <p:nvSpPr>
            <p:cNvPr id="7" name="모서리가 둥근 직사각형 6"/>
            <p:cNvSpPr/>
            <p:nvPr/>
          </p:nvSpPr>
          <p:spPr>
            <a:xfrm>
              <a:off x="971600" y="1905784"/>
              <a:ext cx="7563006" cy="5197144"/>
            </a:xfrm>
            <a:prstGeom prst="round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6" name="그룹 10"/>
            <p:cNvGrpSpPr/>
            <p:nvPr/>
          </p:nvGrpSpPr>
          <p:grpSpPr>
            <a:xfrm>
              <a:off x="323528" y="1340768"/>
              <a:ext cx="7922970" cy="1224136"/>
              <a:chOff x="1259632" y="1556792"/>
              <a:chExt cx="7922970" cy="1224136"/>
            </a:xfrm>
          </p:grpSpPr>
          <p:sp>
            <p:nvSpPr>
              <p:cNvPr id="9" name="모서리가 둥근 직사각형 8"/>
              <p:cNvSpPr/>
              <p:nvPr/>
            </p:nvSpPr>
            <p:spPr>
              <a:xfrm>
                <a:off x="1835696" y="1772816"/>
                <a:ext cx="7346906" cy="792088"/>
              </a:xfrm>
              <a:prstGeom prst="roundRect">
                <a:avLst>
                  <a:gd name="adj" fmla="val 50000"/>
                </a:avLst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0" name="타원 9"/>
              <p:cNvSpPr/>
              <p:nvPr/>
            </p:nvSpPr>
            <p:spPr>
              <a:xfrm>
                <a:off x="1259632" y="1556792"/>
                <a:ext cx="1224000" cy="1224136"/>
              </a:xfrm>
              <a:prstGeom prst="ellipse">
                <a:avLst/>
              </a:prstGeom>
              <a:solidFill>
                <a:schemeClr val="accent1">
                  <a:alpha val="18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1" name="타원 10"/>
              <p:cNvSpPr/>
              <p:nvPr/>
            </p:nvSpPr>
            <p:spPr>
              <a:xfrm>
                <a:off x="1421632" y="1718860"/>
                <a:ext cx="900000" cy="90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2" name="평행 사변형 1"/>
          <p:cNvSpPr/>
          <p:nvPr/>
        </p:nvSpPr>
        <p:spPr>
          <a:xfrm flipH="1">
            <a:off x="-684822" y="-17232"/>
            <a:ext cx="5762640" cy="693017"/>
          </a:xfrm>
          <a:prstGeom prst="parallelogram">
            <a:avLst>
              <a:gd name="adj" fmla="val 96870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67" tIns="45734" rIns="91467" bIns="45734"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231647" y="77384"/>
            <a:ext cx="35189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2800" spc="-150" dirty="0" smtClean="0">
                <a:solidFill>
                  <a:srgbClr val="FFFFFF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HACCP </a:t>
            </a:r>
            <a:r>
              <a:rPr lang="ko-KR" altLang="en-US" sz="2800" spc="-150" smtClean="0">
                <a:solidFill>
                  <a:srgbClr val="FFFFFF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인증현황</a:t>
            </a:r>
            <a:r>
              <a:rPr lang="en-US" altLang="ko-KR" sz="2800" spc="-150" smtClean="0">
                <a:solidFill>
                  <a:srgbClr val="FFFFFF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(</a:t>
            </a:r>
            <a:r>
              <a:rPr lang="ko-KR" altLang="en-US" sz="2800" spc="-150" smtClean="0">
                <a:solidFill>
                  <a:srgbClr val="FFFFFF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축산물</a:t>
            </a:r>
            <a:r>
              <a:rPr lang="en-US" altLang="ko-KR" sz="2800" spc="-150" smtClean="0">
                <a:solidFill>
                  <a:srgbClr val="FFFFFF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)</a:t>
            </a:r>
            <a:endParaRPr lang="en-US" altLang="ko-KR" sz="2800" spc="-150" dirty="0" smtClean="0">
              <a:solidFill>
                <a:srgbClr val="FFFFFF">
                  <a:alpha val="100000"/>
                </a:srgbClr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sp>
        <p:nvSpPr>
          <p:cNvPr id="5" name="직사각형 12"/>
          <p:cNvSpPr txBox="1"/>
          <p:nvPr/>
        </p:nvSpPr>
        <p:spPr>
          <a:xfrm>
            <a:off x="1332372" y="1125723"/>
            <a:ext cx="7454666" cy="592518"/>
          </a:xfrm>
          <a:prstGeom prst="rect">
            <a:avLst/>
          </a:prstGeom>
        </p:spPr>
        <p:txBody>
          <a:bodyPr wrap="square" lIns="91420" tIns="45712" rIns="91420" bIns="45712">
            <a:spAutoFit/>
          </a:bodyPr>
          <a:lstStyle/>
          <a:p>
            <a:pPr>
              <a:lnSpc>
                <a:spcPct val="150000"/>
              </a:lnSpc>
              <a:defRPr lang="ko-KR" altLang="en-US"/>
            </a:pPr>
            <a:r>
              <a:rPr lang="en-US" altLang="ko-KR" sz="24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12,405</a:t>
            </a:r>
            <a:r>
              <a:rPr lang="ko-KR" altLang="en-US" sz="24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건 인증</a:t>
            </a:r>
            <a:r>
              <a:rPr lang="en-US" altLang="ko-KR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('18.12.31. </a:t>
            </a:r>
            <a:r>
              <a:rPr lang="ko-KR" altLang="en-US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기준</a:t>
            </a:r>
            <a:r>
              <a:rPr lang="en-US" altLang="ko-KR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)</a:t>
            </a:r>
            <a:endParaRPr lang="ko-KR" altLang="en-US" sz="2400" dirty="0">
              <a:solidFill>
                <a:schemeClr val="bg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828183" y="1918020"/>
            <a:ext cx="72027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accent5">
                    <a:lumMod val="30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1600" dirty="0" smtClean="0">
                <a:solidFill>
                  <a:schemeClr val="accent5">
                    <a:lumMod val="30000"/>
                  </a:schemeClr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sz="1600" dirty="0" smtClean="0">
                <a:solidFill>
                  <a:schemeClr val="accent5">
                    <a:lumMod val="30000"/>
                  </a:schemeClr>
                </a:solidFill>
                <a:latin typeface="휴먼모음T" pitchFamily="18" charset="-127"/>
                <a:ea typeface="휴먼모음T" pitchFamily="18" charset="-127"/>
              </a:rPr>
              <a:t>가공업</a:t>
            </a:r>
            <a:r>
              <a:rPr lang="en-US" altLang="ko-KR" sz="1600" dirty="0" smtClean="0">
                <a:solidFill>
                  <a:schemeClr val="accent5">
                    <a:lumMod val="30000"/>
                  </a:schemeClr>
                </a:solidFill>
                <a:latin typeface="휴먼모음T" pitchFamily="18" charset="-127"/>
                <a:ea typeface="휴먼모음T" pitchFamily="18" charset="-127"/>
              </a:rPr>
              <a:t>) 3,696</a:t>
            </a:r>
            <a:r>
              <a:rPr lang="ko-KR" altLang="en-US" sz="1600" dirty="0" smtClean="0">
                <a:solidFill>
                  <a:schemeClr val="accent5">
                    <a:lumMod val="30000"/>
                  </a:schemeClr>
                </a:solidFill>
                <a:latin typeface="휴먼모음T" pitchFamily="18" charset="-127"/>
                <a:ea typeface="휴먼모음T" pitchFamily="18" charset="-127"/>
              </a:rPr>
              <a:t>개소</a:t>
            </a:r>
            <a:r>
              <a:rPr lang="en-US" altLang="ko-KR" sz="1600" dirty="0" smtClean="0">
                <a:solidFill>
                  <a:schemeClr val="accent5">
                    <a:lumMod val="30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(</a:t>
            </a:r>
            <a:r>
              <a:rPr lang="ko-KR" altLang="en-US" sz="1600" dirty="0" smtClean="0">
                <a:solidFill>
                  <a:schemeClr val="accent5">
                    <a:lumMod val="3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유통업</a:t>
            </a:r>
            <a:r>
              <a:rPr lang="en-US" altLang="ko-KR" sz="1600" dirty="0" smtClean="0">
                <a:solidFill>
                  <a:schemeClr val="accent5">
                    <a:lumMod val="30000"/>
                  </a:schemeClr>
                </a:solidFill>
                <a:latin typeface="휴먼모음T" pitchFamily="18" charset="-127"/>
                <a:ea typeface="휴먼모음T" pitchFamily="18" charset="-127"/>
              </a:rPr>
              <a:t>) 969</a:t>
            </a:r>
            <a:r>
              <a:rPr lang="ko-KR" altLang="en-US" sz="1600" dirty="0" smtClean="0">
                <a:solidFill>
                  <a:schemeClr val="accent5">
                    <a:lumMod val="30000"/>
                  </a:schemeClr>
                </a:solidFill>
                <a:latin typeface="휴먼모음T" pitchFamily="18" charset="-127"/>
                <a:ea typeface="휴먼모음T" pitchFamily="18" charset="-127"/>
              </a:rPr>
              <a:t>개소</a:t>
            </a:r>
            <a:r>
              <a:rPr lang="en-US" altLang="ko-KR" sz="1600" dirty="0" smtClean="0">
                <a:solidFill>
                  <a:schemeClr val="accent5">
                    <a:lumMod val="30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(</a:t>
            </a:r>
            <a:r>
              <a:rPr lang="ko-KR" altLang="en-US" sz="1600" dirty="0" err="1" smtClean="0">
                <a:solidFill>
                  <a:schemeClr val="accent5">
                    <a:lumMod val="30000"/>
                  </a:schemeClr>
                </a:solidFill>
                <a:latin typeface="휴먼모음T" pitchFamily="18" charset="-127"/>
                <a:ea typeface="휴먼모음T" pitchFamily="18" charset="-127"/>
              </a:rPr>
              <a:t>가축사육업</a:t>
            </a:r>
            <a:r>
              <a:rPr lang="en-US" altLang="ko-KR" sz="1600" dirty="0" smtClean="0">
                <a:solidFill>
                  <a:schemeClr val="accent5">
                    <a:lumMod val="30000"/>
                  </a:schemeClr>
                </a:solidFill>
                <a:latin typeface="휴먼모음T" pitchFamily="18" charset="-127"/>
                <a:ea typeface="휴먼모음T" pitchFamily="18" charset="-127"/>
              </a:rPr>
              <a:t>) 7,642</a:t>
            </a:r>
            <a:r>
              <a:rPr lang="ko-KR" altLang="en-US" sz="1600" dirty="0" smtClean="0">
                <a:solidFill>
                  <a:schemeClr val="accent5">
                    <a:lumMod val="30000"/>
                  </a:schemeClr>
                </a:solidFill>
                <a:latin typeface="휴먼모음T" pitchFamily="18" charset="-127"/>
                <a:ea typeface="휴먼모음T" pitchFamily="18" charset="-127"/>
              </a:rPr>
              <a:t>개소</a:t>
            </a:r>
            <a:r>
              <a:rPr lang="en-US" altLang="ko-KR" sz="1600" dirty="0" smtClean="0">
                <a:solidFill>
                  <a:schemeClr val="accent5">
                    <a:lumMod val="30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(</a:t>
            </a:r>
            <a:r>
              <a:rPr lang="ko-KR" altLang="en-US" sz="1600" dirty="0" smtClean="0">
                <a:solidFill>
                  <a:schemeClr val="accent5">
                    <a:lumMod val="3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사료</a:t>
            </a:r>
            <a:r>
              <a:rPr lang="en-US" altLang="ko-KR" sz="1600" dirty="0" smtClean="0">
                <a:solidFill>
                  <a:schemeClr val="accent5">
                    <a:lumMod val="30000"/>
                  </a:schemeClr>
                </a:solidFill>
                <a:latin typeface="휴먼모음T" pitchFamily="18" charset="-127"/>
                <a:ea typeface="휴먼모음T" pitchFamily="18" charset="-127"/>
              </a:rPr>
              <a:t>)</a:t>
            </a:r>
            <a:r>
              <a:rPr lang="ko-KR" altLang="en-US" sz="1600" dirty="0" smtClean="0">
                <a:solidFill>
                  <a:schemeClr val="accent5">
                    <a:lumMod val="30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1600" dirty="0" smtClean="0">
                <a:solidFill>
                  <a:schemeClr val="accent5">
                    <a:lumMod val="30000"/>
                  </a:schemeClr>
                </a:solidFill>
                <a:latin typeface="휴먼모음T" pitchFamily="18" charset="-127"/>
                <a:ea typeface="휴먼모음T" pitchFamily="18" charset="-127"/>
              </a:rPr>
              <a:t>209</a:t>
            </a:r>
            <a:r>
              <a:rPr lang="ko-KR" altLang="en-US" sz="1600" dirty="0" smtClean="0">
                <a:solidFill>
                  <a:schemeClr val="accent5">
                    <a:lumMod val="30000"/>
                  </a:schemeClr>
                </a:solidFill>
                <a:latin typeface="휴먼모음T" pitchFamily="18" charset="-127"/>
                <a:ea typeface="휴먼모음T" pitchFamily="18" charset="-127"/>
              </a:rPr>
              <a:t>개소</a:t>
            </a:r>
            <a:endParaRPr lang="en-US" altLang="ko-KR" sz="1600" dirty="0" smtClean="0">
              <a:solidFill>
                <a:schemeClr val="accent5">
                  <a:lumMod val="30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>
                <a:solidFill>
                  <a:schemeClr val="accent5">
                    <a:lumMod val="30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1600" dirty="0" smtClean="0">
                <a:solidFill>
                  <a:schemeClr val="accent5">
                    <a:lumMod val="30000"/>
                  </a:schemeClr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sz="1600" dirty="0" smtClean="0">
                <a:solidFill>
                  <a:schemeClr val="accent5">
                    <a:lumMod val="30000"/>
                  </a:schemeClr>
                </a:solidFill>
                <a:latin typeface="휴먼모음T" pitchFamily="18" charset="-127"/>
                <a:ea typeface="휴먼모음T" pitchFamily="18" charset="-127"/>
              </a:rPr>
              <a:t>도축업</a:t>
            </a:r>
            <a:r>
              <a:rPr lang="en-US" altLang="ko-KR" sz="1600" dirty="0" smtClean="0">
                <a:solidFill>
                  <a:schemeClr val="accent5">
                    <a:lumMod val="30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600" dirty="0" err="1" smtClean="0">
                <a:solidFill>
                  <a:schemeClr val="accent5">
                    <a:lumMod val="3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집유업</a:t>
            </a:r>
            <a:r>
              <a:rPr lang="en-US" altLang="ko-KR" sz="1600" dirty="0" smtClean="0">
                <a:solidFill>
                  <a:schemeClr val="accent5">
                    <a:lumMod val="30000"/>
                  </a:schemeClr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600" dirty="0" err="1" smtClean="0">
                <a:solidFill>
                  <a:schemeClr val="accent5">
                    <a:lumMod val="30000"/>
                  </a:schemeClr>
                </a:solidFill>
                <a:latin typeface="휴먼모음T" pitchFamily="18" charset="-127"/>
                <a:ea typeface="휴먼모음T" pitchFamily="18" charset="-127"/>
              </a:rPr>
              <a:t>식용란선별포장업</a:t>
            </a:r>
            <a:r>
              <a:rPr lang="en-US" altLang="ko-KR" sz="1600" dirty="0" smtClean="0">
                <a:solidFill>
                  <a:schemeClr val="accent5">
                    <a:lumMod val="30000"/>
                  </a:schemeClr>
                </a:solidFill>
                <a:latin typeface="휴먼모음T" pitchFamily="18" charset="-127"/>
                <a:ea typeface="휴먼모음T" pitchFamily="18" charset="-127"/>
              </a:rPr>
              <a:t>) 213</a:t>
            </a:r>
            <a:r>
              <a:rPr lang="ko-KR" altLang="en-US" sz="1600" dirty="0" smtClean="0">
                <a:solidFill>
                  <a:schemeClr val="accent5">
                    <a:lumMod val="30000"/>
                  </a:schemeClr>
                </a:solidFill>
                <a:latin typeface="휴먼모음T" pitchFamily="18" charset="-127"/>
                <a:ea typeface="휴먼모음T" pitchFamily="18" charset="-127"/>
              </a:rPr>
              <a:t>개소 </a:t>
            </a:r>
            <a:endParaRPr lang="ko-KR" altLang="en-US" sz="1600" dirty="0"/>
          </a:p>
        </p:txBody>
      </p:sp>
      <p:grpSp>
        <p:nvGrpSpPr>
          <p:cNvPr id="8" name="그룹 18"/>
          <p:cNvGrpSpPr/>
          <p:nvPr/>
        </p:nvGrpSpPr>
        <p:grpSpPr>
          <a:xfrm>
            <a:off x="6275928" y="2956877"/>
            <a:ext cx="432162" cy="2809053"/>
            <a:chOff x="6734396" y="2854371"/>
            <a:chExt cx="504190" cy="3025134"/>
          </a:xfrm>
          <a:solidFill>
            <a:srgbClr val="92D050"/>
          </a:solidFill>
        </p:grpSpPr>
        <p:sp>
          <p:nvSpPr>
            <p:cNvPr id="17" name="모서리가 둥근 직사각형 16"/>
            <p:cNvSpPr/>
            <p:nvPr/>
          </p:nvSpPr>
          <p:spPr>
            <a:xfrm>
              <a:off x="6734397" y="2854371"/>
              <a:ext cx="504189" cy="2953107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6734396" y="4006803"/>
              <a:ext cx="504189" cy="187270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0" name="직사각형 19"/>
          <p:cNvSpPr/>
          <p:nvPr/>
        </p:nvSpPr>
        <p:spPr>
          <a:xfrm>
            <a:off x="6205004" y="5807478"/>
            <a:ext cx="576216" cy="216081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b="1" dirty="0" smtClean="0"/>
              <a:t>2018</a:t>
            </a:r>
            <a:endParaRPr lang="ko-KR" altLang="en-US" sz="800" b="1" dirty="0"/>
          </a:p>
        </p:txBody>
      </p:sp>
      <p:sp>
        <p:nvSpPr>
          <p:cNvPr id="23" name="직사각형 22"/>
          <p:cNvSpPr/>
          <p:nvPr/>
        </p:nvSpPr>
        <p:spPr>
          <a:xfrm>
            <a:off x="6294615" y="5159235"/>
            <a:ext cx="14481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 lang="ko-KR" altLang="en-US"/>
            </a:pPr>
            <a:r>
              <a:rPr lang="en-US" altLang="ko-KR" b="1" dirty="0" smtClean="0"/>
              <a:t>12,405</a:t>
            </a:r>
            <a:r>
              <a:rPr lang="ko-KR" altLang="en-US" sz="1400" b="1" dirty="0" smtClean="0"/>
              <a:t>개소</a:t>
            </a:r>
            <a:endParaRPr lang="en-US" altLang="ko-KR" b="1" dirty="0" smtClean="0"/>
          </a:p>
        </p:txBody>
      </p:sp>
      <p:sp>
        <p:nvSpPr>
          <p:cNvPr id="25" name="직사각형 24"/>
          <p:cNvSpPr/>
          <p:nvPr/>
        </p:nvSpPr>
        <p:spPr>
          <a:xfrm>
            <a:off x="319494" y="1251090"/>
            <a:ext cx="6527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spc="-150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축산</a:t>
            </a:r>
            <a:endParaRPr lang="ko-KR" altLang="en-US" sz="2400" dirty="0">
              <a:solidFill>
                <a:srgbClr val="002060"/>
              </a:solidFill>
            </a:endParaRPr>
          </a:p>
        </p:txBody>
      </p:sp>
      <p:pic>
        <p:nvPicPr>
          <p:cNvPr id="28" name="Picture 3"/>
          <p:cNvPicPr preferRelativeResize="0">
            <a:picLocks noChangeArrowheads="1"/>
          </p:cNvPicPr>
          <p:nvPr/>
        </p:nvPicPr>
        <p:blipFill>
          <a:blip r:embed="rId3" cstate="print"/>
          <a:srcRect t="17268" b="13661"/>
          <a:stretch>
            <a:fillRect/>
          </a:stretch>
        </p:blipFill>
        <p:spPr bwMode="auto">
          <a:xfrm>
            <a:off x="6348009" y="3036525"/>
            <a:ext cx="288000" cy="28800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오른쪽 화살표 14"/>
          <p:cNvSpPr/>
          <p:nvPr/>
        </p:nvSpPr>
        <p:spPr>
          <a:xfrm rot="20471799">
            <a:off x="5685046" y="3509083"/>
            <a:ext cx="596079" cy="338665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5790426" y="3430587"/>
            <a:ext cx="64407" cy="58383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슬라이드 번호 개체 틀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 smtClean="0"/>
              <a:pPr lvl="0">
                <a:defRPr lang="ko-KR" altLang="en-US"/>
              </a:pPr>
              <a:t>21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0"/>
                </a:srgbClr>
              </a:clrTo>
            </a:clrChange>
            <a:lum/>
          </a:blip>
          <a:srcRect l="27562" t="18612"/>
          <a:stretch>
            <a:fillRect/>
          </a:stretch>
        </p:blipFill>
        <p:spPr>
          <a:xfrm>
            <a:off x="961121" y="2895919"/>
            <a:ext cx="6625626" cy="944898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pic>
      <p:grpSp>
        <p:nvGrpSpPr>
          <p:cNvPr id="2" name="그룹 15"/>
          <p:cNvGrpSpPr/>
          <p:nvPr/>
        </p:nvGrpSpPr>
        <p:grpSpPr>
          <a:xfrm>
            <a:off x="972237" y="3070461"/>
            <a:ext cx="7203300" cy="720333"/>
            <a:chOff x="1835696" y="2501688"/>
            <a:chExt cx="7200800" cy="720000"/>
          </a:xfrm>
        </p:grpSpPr>
        <p:sp>
          <p:nvSpPr>
            <p:cNvPr id="17" name="직사각형 16"/>
            <p:cNvSpPr/>
            <p:nvPr/>
          </p:nvSpPr>
          <p:spPr>
            <a:xfrm>
              <a:off x="1835696" y="2501688"/>
              <a:ext cx="720080" cy="720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4000" dirty="0">
                  <a:latin typeface="HY헤드라인M" pitchFamily="18" charset="-127"/>
                  <a:ea typeface="HY헤드라인M" pitchFamily="18" charset="-127"/>
                </a:rPr>
                <a:t>4</a:t>
              </a:r>
              <a:endParaRPr lang="ko-KR" altLang="en-US" sz="4000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2558334" y="2616626"/>
              <a:ext cx="647816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ko-KR" altLang="en-US" sz="2400" dirty="0" smtClean="0">
                  <a:solidFill>
                    <a:srgbClr val="002060"/>
                  </a:solidFill>
                  <a:latin typeface="HY헤드라인M" pitchFamily="18" charset="-127"/>
                  <a:ea typeface="HY헤드라인M" pitchFamily="18" charset="-127"/>
                </a:rPr>
                <a:t> 앞으로의 정책방향</a:t>
              </a:r>
            </a:p>
          </p:txBody>
        </p:sp>
      </p:grpSp>
      <p:pic>
        <p:nvPicPr>
          <p:cNvPr id="24" name="Picture 2" descr="과학기술정보통신부 심볼마크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3298089" flipH="1">
            <a:off x="6920382" y="3761671"/>
            <a:ext cx="3239624" cy="3144705"/>
          </a:xfrm>
          <a:prstGeom prst="rect">
            <a:avLst/>
          </a:prstGeom>
          <a:noFill/>
        </p:spPr>
      </p:pic>
      <p:sp>
        <p:nvSpPr>
          <p:cNvPr id="23" name="원형 22"/>
          <p:cNvSpPr/>
          <p:nvPr/>
        </p:nvSpPr>
        <p:spPr>
          <a:xfrm>
            <a:off x="5942100" y="2636670"/>
            <a:ext cx="6951693" cy="8140671"/>
          </a:xfrm>
          <a:prstGeom prst="pie">
            <a:avLst>
              <a:gd name="adj1" fmla="val 10248912"/>
              <a:gd name="adj2" fmla="val 17012883"/>
            </a:avLst>
          </a:prstGeom>
          <a:solidFill>
            <a:schemeClr val="bg1">
              <a:lumMod val="9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7" tIns="45730" rIns="91457" bIns="45730"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800C6A38-4290-41DD-B95C-4155372FD4AF}" type="slidenum">
              <a:rPr lang="ko-KR" altLang="en-US" smtClean="0"/>
              <a:pPr lvl="0">
                <a:defRPr lang="ko-KR" altLang="en-US"/>
              </a:pPr>
              <a:t>22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974426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평행 사변형 6"/>
          <p:cNvSpPr/>
          <p:nvPr/>
        </p:nvSpPr>
        <p:spPr>
          <a:xfrm flipH="1">
            <a:off x="-684822" y="-17232"/>
            <a:ext cx="5762640" cy="693017"/>
          </a:xfrm>
          <a:prstGeom prst="parallelogram">
            <a:avLst>
              <a:gd name="adj" fmla="val 96870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67" tIns="45734" rIns="91467" bIns="45734" rtlCol="0" anchor="ctr"/>
          <a:lstStyle/>
          <a:p>
            <a:pPr algn="ctr"/>
            <a:endParaRPr lang="ko-KR" altLang="en-US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45466" y="96434"/>
            <a:ext cx="40527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2800" spc="5" dirty="0" smtClean="0">
                <a:solidFill>
                  <a:srgbClr val="FFFFFF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HACCP </a:t>
            </a:r>
            <a:r>
              <a:rPr lang="ko-KR" altLang="en-US" sz="2800" spc="5" dirty="0" smtClean="0">
                <a:solidFill>
                  <a:srgbClr val="FFFFFF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의무적용 유예기준</a:t>
            </a:r>
            <a:endParaRPr lang="ko-KR" altLang="en-US" sz="2800" spc="5" dirty="0">
              <a:solidFill>
                <a:srgbClr val="FFFFFF">
                  <a:alpha val="100000"/>
                </a:srgbClr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pic>
        <p:nvPicPr>
          <p:cNvPr id="42" name="Picture 2" descr="C:\Users\dg\Desktop\식약처02130318\psd3\box2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208" y="1423029"/>
            <a:ext cx="8788026" cy="5109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직사각형 42"/>
          <p:cNvSpPr/>
          <p:nvPr/>
        </p:nvSpPr>
        <p:spPr>
          <a:xfrm>
            <a:off x="395307" y="1563207"/>
            <a:ext cx="8427861" cy="4850587"/>
          </a:xfrm>
          <a:prstGeom prst="rect">
            <a:avLst/>
          </a:prstGeom>
        </p:spPr>
        <p:txBody>
          <a:bodyPr wrap="square" lIns="91467" tIns="45734" rIns="91467" bIns="45734">
            <a:spAutoFit/>
          </a:bodyPr>
          <a:lstStyle/>
          <a:p>
            <a:pPr algn="just" latinLnBrk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★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유예대상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: HACCP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의무적용 시행일이 도래하였으나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HACCP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적용을 위한 </a:t>
            </a:r>
            <a:endParaRPr lang="en-US" altLang="ko-KR" sz="2000" dirty="0" smtClean="0">
              <a:latin typeface="휴먼모음T" pitchFamily="18" charset="-127"/>
              <a:ea typeface="휴먼모음T" pitchFamily="18" charset="-127"/>
            </a:endParaRPr>
          </a:p>
          <a:p>
            <a:pPr algn="just" latinLnBrk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2000" dirty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          </a:t>
            </a:r>
            <a:r>
              <a:rPr lang="ko-KR" altLang="en-US" sz="200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시설∙설비 개∙보수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등의 사유로 인하여 인증이 지연되는 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/>
            </a:r>
            <a:b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</a:b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           </a:t>
            </a:r>
            <a:r>
              <a:rPr lang="ko-KR" altLang="en-US" sz="2000" spc="-150" dirty="0" smtClean="0">
                <a:latin typeface="휴먼모음T" pitchFamily="18" charset="-127"/>
                <a:ea typeface="휴먼모음T" pitchFamily="18" charset="-127"/>
              </a:rPr>
              <a:t>식품제조∙가공업소 및 식육가공업 </a:t>
            </a:r>
            <a:r>
              <a:rPr lang="en-US" altLang="ko-KR" sz="1400" dirty="0" smtClean="0"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sz="1400" dirty="0" smtClean="0">
                <a:latin typeface="휴먼모음T" pitchFamily="18" charset="-127"/>
                <a:ea typeface="휴먼모음T" pitchFamily="18" charset="-127"/>
              </a:rPr>
              <a:t>유예신청 시 </a:t>
            </a:r>
            <a:r>
              <a:rPr lang="ko-KR" altLang="en-US" sz="140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공사 진행하는 경우에만 신청</a:t>
            </a:r>
            <a:r>
              <a:rPr lang="ko-KR" altLang="en-US" sz="1400" dirty="0" smtClean="0">
                <a:latin typeface="휴먼모음T" pitchFamily="18" charset="-127"/>
                <a:ea typeface="휴먼모음T" pitchFamily="18" charset="-127"/>
              </a:rPr>
              <a:t>가능</a:t>
            </a:r>
            <a:r>
              <a:rPr lang="en-US" altLang="ko-KR" sz="1400" dirty="0" smtClean="0">
                <a:latin typeface="휴먼모음T" pitchFamily="18" charset="-127"/>
                <a:ea typeface="휴먼모음T" pitchFamily="18" charset="-127"/>
              </a:rPr>
              <a:t>)</a:t>
            </a:r>
          </a:p>
          <a:p>
            <a:pPr algn="just" latinLnBrk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200" dirty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1200" dirty="0" smtClean="0">
                <a:latin typeface="휴먼모음T" pitchFamily="18" charset="-127"/>
                <a:ea typeface="휴먼모음T" pitchFamily="18" charset="-127"/>
              </a:rPr>
              <a:t>  </a:t>
            </a:r>
            <a:r>
              <a:rPr lang="en-US" altLang="ko-KR" sz="1600" dirty="0" smtClean="0">
                <a:latin typeface="휴먼모음T" pitchFamily="18" charset="-127"/>
                <a:ea typeface="휴먼모음T" pitchFamily="18" charset="-127"/>
              </a:rPr>
              <a:t>※</a:t>
            </a:r>
            <a:r>
              <a:rPr lang="ja-JP" altLang="en-US" sz="1600" dirty="0" smtClean="0">
                <a:latin typeface="맑은 고딕"/>
                <a:ea typeface="휴먼모음T" pitchFamily="18" charset="-127"/>
              </a:rPr>
              <a:t> </a:t>
            </a:r>
            <a:r>
              <a:rPr lang="ko-KR" altLang="en-US" sz="1600" dirty="0" smtClean="0">
                <a:latin typeface="맑은 고딕"/>
                <a:ea typeface="휴먼모음T" pitchFamily="18" charset="-127"/>
              </a:rPr>
              <a:t>인증 준비 없이 </a:t>
            </a:r>
            <a:r>
              <a:rPr lang="ko-KR" altLang="en-US" sz="1600" dirty="0" smtClean="0">
                <a:solidFill>
                  <a:srgbClr val="0000FF"/>
                </a:solidFill>
                <a:latin typeface="맑은 고딕"/>
                <a:ea typeface="휴먼모음T" pitchFamily="18" charset="-127"/>
              </a:rPr>
              <a:t>단순히 영업 지속</a:t>
            </a:r>
            <a:r>
              <a:rPr lang="ko-KR" altLang="en-US" sz="1600" dirty="0" smtClean="0">
                <a:latin typeface="맑은 고딕"/>
                <a:ea typeface="휴먼모음T" pitchFamily="18" charset="-127"/>
              </a:rPr>
              <a:t>을 위하여 유예 신청하는 경우 </a:t>
            </a:r>
            <a:r>
              <a:rPr lang="ko-KR" altLang="en-US" sz="1600" dirty="0" smtClean="0">
                <a:solidFill>
                  <a:srgbClr val="0000FF"/>
                </a:solidFill>
                <a:latin typeface="맑은 고딕"/>
                <a:ea typeface="휴먼모음T" pitchFamily="18" charset="-127"/>
              </a:rPr>
              <a:t>기각</a:t>
            </a:r>
            <a:endParaRPr lang="en-US" altLang="ko-KR" sz="1600" dirty="0" smtClean="0">
              <a:solidFill>
                <a:srgbClr val="0000FF"/>
              </a:solidFill>
              <a:latin typeface="맑은 고딕"/>
              <a:ea typeface="휴먼모음T" pitchFamily="18" charset="-127"/>
            </a:endParaRPr>
          </a:p>
          <a:p>
            <a:pPr algn="just" latinLnBrk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200" dirty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1200" dirty="0" smtClean="0">
                <a:latin typeface="휴먼모음T" pitchFamily="18" charset="-127"/>
                <a:ea typeface="휴먼모음T" pitchFamily="18" charset="-127"/>
              </a:rPr>
              <a:t>  </a:t>
            </a:r>
            <a:r>
              <a:rPr lang="en-US" altLang="ko-KR" sz="1600" dirty="0" smtClean="0">
                <a:latin typeface="휴먼모음T" pitchFamily="18" charset="-127"/>
                <a:ea typeface="휴먼모음T" pitchFamily="18" charset="-127"/>
              </a:rPr>
              <a:t>※ </a:t>
            </a:r>
            <a:r>
              <a:rPr lang="ko-KR" altLang="en-US" sz="1600" dirty="0" smtClean="0">
                <a:latin typeface="휴먼모음T" pitchFamily="18" charset="-127"/>
                <a:ea typeface="휴먼모음T" pitchFamily="18" charset="-127"/>
              </a:rPr>
              <a:t>의무적용 시행일 전까지</a:t>
            </a:r>
            <a:r>
              <a:rPr lang="en-US" altLang="ko-KR" sz="1600" dirty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1600" dirty="0" smtClean="0">
                <a:latin typeface="휴먼모음T" pitchFamily="18" charset="-127"/>
                <a:ea typeface="휴먼모음T" pitchFamily="18" charset="-127"/>
              </a:rPr>
              <a:t>HACCP </a:t>
            </a:r>
            <a:r>
              <a:rPr lang="ko-KR" altLang="en-US" sz="1600" dirty="0" smtClean="0">
                <a:latin typeface="휴먼모음T" pitchFamily="18" charset="-127"/>
                <a:ea typeface="휴먼모음T" pitchFamily="18" charset="-127"/>
              </a:rPr>
              <a:t>인증 관련 공사를 진행하고 있으나 공사가 지연되는 </a:t>
            </a:r>
            <a:endParaRPr lang="en-US" altLang="ko-KR" sz="1600" dirty="0" smtClean="0">
              <a:latin typeface="휴먼모음T" pitchFamily="18" charset="-127"/>
              <a:ea typeface="휴먼모음T" pitchFamily="18" charset="-127"/>
            </a:endParaRPr>
          </a:p>
          <a:p>
            <a:pPr algn="just" latinLnBrk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600" dirty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1600" dirty="0" smtClean="0">
                <a:latin typeface="휴먼모음T" pitchFamily="18" charset="-127"/>
                <a:ea typeface="휴먼모음T" pitchFamily="18" charset="-127"/>
              </a:rPr>
              <a:t>    </a:t>
            </a:r>
            <a:r>
              <a:rPr lang="ko-KR" altLang="en-US" sz="1600" dirty="0" smtClean="0">
                <a:latin typeface="휴먼모음T" pitchFamily="18" charset="-127"/>
                <a:ea typeface="휴먼모음T" pitchFamily="18" charset="-127"/>
              </a:rPr>
              <a:t>경우에만 유예 가능</a:t>
            </a:r>
            <a:r>
              <a:rPr lang="en-US" altLang="ko-KR" sz="1600" dirty="0" smtClean="0"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sz="1600" dirty="0" smtClean="0">
                <a:latin typeface="휴먼모음T" pitchFamily="18" charset="-127"/>
                <a:ea typeface="휴먼모음T" pitchFamily="18" charset="-127"/>
              </a:rPr>
              <a:t>신축의 경우 건축허가 </a:t>
            </a:r>
            <a:r>
              <a:rPr lang="ko-KR" altLang="en-US" sz="1600" dirty="0" err="1" smtClean="0">
                <a:latin typeface="휴먼모음T" pitchFamily="18" charset="-127"/>
                <a:ea typeface="휴먼모음T" pitchFamily="18" charset="-127"/>
              </a:rPr>
              <a:t>필증</a:t>
            </a:r>
            <a:r>
              <a:rPr lang="ko-KR" altLang="en-US" sz="1600" dirty="0" smtClean="0">
                <a:latin typeface="휴먼모음T" pitchFamily="18" charset="-127"/>
                <a:ea typeface="휴먼모음T" pitchFamily="18" charset="-127"/>
              </a:rPr>
              <a:t> 및 착공 </a:t>
            </a:r>
            <a:r>
              <a:rPr lang="ko-KR" altLang="en-US" sz="1600" dirty="0" err="1" smtClean="0">
                <a:latin typeface="휴먼모음T" pitchFamily="18" charset="-127"/>
                <a:ea typeface="휴먼모음T" pitchFamily="18" charset="-127"/>
              </a:rPr>
              <a:t>필증</a:t>
            </a:r>
            <a:r>
              <a:rPr lang="ko-KR" altLang="en-US" sz="1600" dirty="0" smtClean="0">
                <a:latin typeface="휴먼모음T" pitchFamily="18" charset="-127"/>
                <a:ea typeface="휴먼모음T" pitchFamily="18" charset="-127"/>
              </a:rPr>
              <a:t> 증빙</a:t>
            </a:r>
            <a:r>
              <a:rPr lang="en-US" altLang="ko-KR" sz="1600" dirty="0" smtClean="0">
                <a:latin typeface="휴먼모음T" pitchFamily="18" charset="-127"/>
                <a:ea typeface="휴먼모음T" pitchFamily="18" charset="-127"/>
              </a:rPr>
              <a:t>)</a:t>
            </a:r>
            <a:r>
              <a:rPr lang="ja-JP" altLang="en-US" sz="1600" dirty="0" smtClean="0">
                <a:ea typeface="휴먼모음T" pitchFamily="18" charset="-127"/>
              </a:rPr>
              <a:t> </a:t>
            </a:r>
            <a:endParaRPr lang="en-US" altLang="ja-JP" sz="1600" dirty="0" smtClean="0">
              <a:ea typeface="휴먼모음T" pitchFamily="18" charset="-127"/>
            </a:endParaRPr>
          </a:p>
          <a:p>
            <a:pPr algn="just" latinLnBrk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200" dirty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1200" dirty="0" smtClean="0">
                <a:latin typeface="휴먼모음T" pitchFamily="18" charset="-127"/>
                <a:ea typeface="휴먼모음T" pitchFamily="18" charset="-127"/>
              </a:rPr>
              <a:t>  </a:t>
            </a:r>
            <a:r>
              <a:rPr lang="en-US" altLang="ko-KR" sz="1600" dirty="0" smtClean="0">
                <a:latin typeface="휴먼모음T" pitchFamily="18" charset="-127"/>
                <a:ea typeface="휴먼모음T" pitchFamily="18" charset="-127"/>
              </a:rPr>
              <a:t>※ </a:t>
            </a:r>
            <a:r>
              <a:rPr lang="ko-KR" altLang="en-US" sz="1600" dirty="0" smtClean="0">
                <a:latin typeface="휴먼모음T" pitchFamily="18" charset="-127"/>
                <a:ea typeface="휴먼모음T" pitchFamily="18" charset="-127"/>
              </a:rPr>
              <a:t>공사예정인 경우에는 유예 불가</a:t>
            </a:r>
            <a:endParaRPr lang="en-US" altLang="ja-JP" sz="1600" dirty="0" smtClean="0">
              <a:solidFill>
                <a:srgbClr val="0000FF"/>
              </a:solidFill>
              <a:latin typeface="맑은 고딕"/>
              <a:ea typeface="휴먼모음T" pitchFamily="18" charset="-127"/>
            </a:endParaRPr>
          </a:p>
          <a:p>
            <a:pPr algn="just" latinLnBrk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★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유예기간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: </a:t>
            </a:r>
            <a:r>
              <a:rPr lang="ko-KR" altLang="en-US" sz="2000" dirty="0">
                <a:latin typeface="휴먼모음T" pitchFamily="18" charset="-127"/>
                <a:ea typeface="휴먼모음T" pitchFamily="18" charset="-127"/>
              </a:rPr>
              <a:t>업체에서 제출한 서류를 심사하여</a:t>
            </a:r>
            <a:r>
              <a:rPr lang="en-US" altLang="ko-KR" dirty="0"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dirty="0" smtClean="0">
                <a:latin typeface="휴먼모음T" pitchFamily="18" charset="-127"/>
                <a:ea typeface="휴먼모음T" pitchFamily="18" charset="-127"/>
              </a:rPr>
              <a:t>필요 시 </a:t>
            </a:r>
            <a:r>
              <a:rPr lang="ko-KR" altLang="en-US" dirty="0">
                <a:latin typeface="휴먼모음T" pitchFamily="18" charset="-127"/>
                <a:ea typeface="휴먼모음T" pitchFamily="18" charset="-127"/>
              </a:rPr>
              <a:t>현장 확인</a:t>
            </a:r>
            <a:r>
              <a:rPr lang="en-US" altLang="ko-KR" dirty="0">
                <a:latin typeface="휴먼모음T" pitchFamily="18" charset="-127"/>
                <a:ea typeface="휴먼모음T" pitchFamily="18" charset="-127"/>
              </a:rPr>
              <a:t>) </a:t>
            </a:r>
            <a:r>
              <a:rPr lang="ko-KR" altLang="en-US" sz="2000" dirty="0">
                <a:latin typeface="휴먼모음T" pitchFamily="18" charset="-127"/>
                <a:ea typeface="휴먼모음T" pitchFamily="18" charset="-127"/>
              </a:rPr>
              <a:t>신청사유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 </a:t>
            </a:r>
            <a:endParaRPr lang="en-US" altLang="ko-KR" sz="2000" dirty="0" smtClean="0">
              <a:latin typeface="휴먼모음T" pitchFamily="18" charset="-127"/>
              <a:ea typeface="휴먼모음T" pitchFamily="18" charset="-127"/>
            </a:endParaRPr>
          </a:p>
          <a:p>
            <a:pPr algn="just" latinLnBrk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2000" dirty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         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및 </a:t>
            </a:r>
            <a:r>
              <a:rPr lang="ko-KR" altLang="en-US" sz="2000" spc="-150" dirty="0" smtClean="0">
                <a:latin typeface="휴먼모음T" pitchFamily="18" charset="-127"/>
                <a:ea typeface="휴먼모음T" pitchFamily="18" charset="-127"/>
              </a:rPr>
              <a:t>기간이 </a:t>
            </a:r>
            <a:r>
              <a:rPr lang="ko-KR" altLang="en-US" sz="2000" spc="-150" dirty="0">
                <a:latin typeface="휴먼모음T" pitchFamily="18" charset="-127"/>
                <a:ea typeface="휴먼모음T" pitchFamily="18" charset="-127"/>
              </a:rPr>
              <a:t>타당한 경우</a:t>
            </a:r>
            <a:r>
              <a:rPr lang="ko-KR" altLang="en-US" sz="2000" b="1" spc="-150" dirty="0">
                <a:latin typeface="휴먼모음T" pitchFamily="18" charset="-127"/>
                <a:ea typeface="휴먼모음T" pitchFamily="18" charset="-127"/>
              </a:rPr>
              <a:t> 시설</a:t>
            </a:r>
            <a:r>
              <a:rPr lang="en-US" altLang="ko-KR" sz="2000" b="1" spc="-150" dirty="0">
                <a:latin typeface="휴먼모음T" pitchFamily="18" charset="-127"/>
                <a:ea typeface="휴먼모음T" pitchFamily="18" charset="-127"/>
              </a:rPr>
              <a:t>‧</a:t>
            </a:r>
            <a:r>
              <a:rPr lang="ko-KR" altLang="en-US" sz="2000" b="1" spc="-150" dirty="0">
                <a:latin typeface="휴먼모음T" pitchFamily="18" charset="-127"/>
                <a:ea typeface="휴먼모음T" pitchFamily="18" charset="-127"/>
              </a:rPr>
              <a:t>설비 개</a:t>
            </a:r>
            <a:r>
              <a:rPr lang="en-US" altLang="ko-KR" sz="2000" b="1" spc="-150" dirty="0">
                <a:latin typeface="휴먼모음T" pitchFamily="18" charset="-127"/>
                <a:ea typeface="휴먼모음T" pitchFamily="18" charset="-127"/>
              </a:rPr>
              <a:t>·</a:t>
            </a:r>
            <a:r>
              <a:rPr lang="ko-KR" altLang="en-US" sz="2000" b="1" spc="-150" dirty="0">
                <a:latin typeface="휴먼모음T" pitchFamily="18" charset="-127"/>
                <a:ea typeface="휴먼모음T" pitchFamily="18" charset="-127"/>
              </a:rPr>
              <a:t>보수</a:t>
            </a:r>
            <a:r>
              <a:rPr lang="en-US" altLang="ko-KR" sz="2000" b="1" spc="-150" dirty="0"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sz="2000" b="1" spc="-150" dirty="0">
                <a:latin typeface="휴먼모음T" pitchFamily="18" charset="-127"/>
                <a:ea typeface="휴먼모음T" pitchFamily="18" charset="-127"/>
              </a:rPr>
              <a:t>신축 포함</a:t>
            </a:r>
            <a:r>
              <a:rPr lang="en-US" altLang="ko-KR" sz="2000" b="1" spc="-150" dirty="0">
                <a:latin typeface="휴먼모음T" pitchFamily="18" charset="-127"/>
                <a:ea typeface="휴먼모음T" pitchFamily="18" charset="-127"/>
              </a:rPr>
              <a:t>)</a:t>
            </a:r>
            <a:r>
              <a:rPr lang="ko-KR" altLang="en-US" sz="2000" b="1" spc="-150" dirty="0">
                <a:latin typeface="휴먼모음T" pitchFamily="18" charset="-127"/>
                <a:ea typeface="휴먼모음T" pitchFamily="18" charset="-127"/>
              </a:rPr>
              <a:t>에 필요한 </a:t>
            </a:r>
            <a:r>
              <a:rPr lang="ko-KR" altLang="en-US" sz="2000" b="1" spc="-150" dirty="0" smtClean="0">
                <a:latin typeface="휴먼모음T" pitchFamily="18" charset="-127"/>
                <a:ea typeface="휴먼모음T" pitchFamily="18" charset="-127"/>
              </a:rPr>
              <a:t>기간</a:t>
            </a:r>
            <a:endParaRPr lang="en-US" altLang="ko-KR" sz="2000" b="1" spc="-150" dirty="0" smtClean="0">
              <a:latin typeface="휴먼모음T" pitchFamily="18" charset="-127"/>
              <a:ea typeface="휴먼모음T" pitchFamily="18" charset="-127"/>
            </a:endParaRPr>
          </a:p>
          <a:p>
            <a:pPr algn="just" latinLnBrk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600" b="1" spc="-150" dirty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1600" b="1" spc="-150" dirty="0" smtClean="0">
                <a:latin typeface="휴먼모음T" pitchFamily="18" charset="-127"/>
                <a:ea typeface="휴먼모음T" pitchFamily="18" charset="-127"/>
              </a:rPr>
              <a:t>                </a:t>
            </a:r>
            <a:r>
              <a:rPr lang="en-US" altLang="ko-KR" sz="1600" spc="-150" dirty="0" smtClean="0"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sz="1600" spc="-150" dirty="0">
                <a:latin typeface="휴먼모음T" pitchFamily="18" charset="-127"/>
                <a:ea typeface="휴먼모음T" pitchFamily="18" charset="-127"/>
              </a:rPr>
              <a:t>최대 </a:t>
            </a:r>
            <a:r>
              <a:rPr lang="en-US" altLang="ko-KR" sz="1600" spc="-150" dirty="0">
                <a:latin typeface="휴먼모음T" pitchFamily="18" charset="-127"/>
                <a:ea typeface="휴먼모음T" pitchFamily="18" charset="-127"/>
              </a:rPr>
              <a:t>1</a:t>
            </a:r>
            <a:r>
              <a:rPr lang="ko-KR" altLang="en-US" sz="1600" spc="-150" dirty="0" smtClean="0">
                <a:latin typeface="휴먼모음T" pitchFamily="18" charset="-127"/>
                <a:ea typeface="휴먼모음T" pitchFamily="18" charset="-127"/>
              </a:rPr>
              <a:t>년 범위 내</a:t>
            </a:r>
            <a:r>
              <a:rPr lang="en-US" altLang="ko-KR" sz="1600" spc="-150" dirty="0" smtClean="0">
                <a:latin typeface="휴먼모음T" pitchFamily="18" charset="-127"/>
                <a:ea typeface="휴먼모음T" pitchFamily="18" charset="-127"/>
              </a:rPr>
              <a:t>)</a:t>
            </a:r>
          </a:p>
          <a:p>
            <a:pPr algn="just" latinLnBrk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★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적용범위 </a:t>
            </a:r>
            <a:r>
              <a:rPr lang="en-US" altLang="ko-KR" sz="2000" spc="-150" dirty="0" smtClean="0">
                <a:latin typeface="휴먼모음T" pitchFamily="18" charset="-127"/>
                <a:ea typeface="휴먼모음T" pitchFamily="18" charset="-127"/>
              </a:rPr>
              <a:t>: HACCP </a:t>
            </a:r>
            <a:r>
              <a:rPr lang="ko-KR" altLang="en-US" sz="2000" spc="-150" dirty="0" smtClean="0">
                <a:latin typeface="휴먼모음T" pitchFamily="18" charset="-127"/>
                <a:ea typeface="휴먼모음T" pitchFamily="18" charset="-127"/>
              </a:rPr>
              <a:t>적용을 위해 </a:t>
            </a:r>
            <a:r>
              <a:rPr lang="ko-KR" altLang="en-US" sz="2000" spc="-150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시설∙설비 개∙</a:t>
            </a:r>
            <a:r>
              <a:rPr lang="ko-KR" altLang="en-US" sz="2000" spc="-15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보수</a:t>
            </a:r>
            <a:r>
              <a:rPr lang="en-US" altLang="ko-KR" spc="-15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spc="-15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영업소 신축 포함</a:t>
            </a:r>
            <a:r>
              <a:rPr lang="en-US" altLang="ko-KR" spc="-15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) </a:t>
            </a:r>
            <a:r>
              <a:rPr lang="ko-KR" altLang="en-US" sz="2000" spc="-15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진행 중인 경우</a:t>
            </a:r>
            <a:endParaRPr lang="en-US" altLang="ko-KR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algn="just" latinLnBrk="0">
              <a:lnSpc>
                <a:spcPct val="120000"/>
              </a:lnSpc>
              <a:spcAft>
                <a:spcPts val="600"/>
              </a:spcAft>
              <a:defRPr/>
            </a:pPr>
            <a:r>
              <a:rPr lang="en-US" altLang="ko-KR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**</a:t>
            </a:r>
            <a:r>
              <a:rPr lang="ko-KR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의무적용 시행일 도래 전 </a:t>
            </a:r>
            <a:r>
              <a:rPr lang="ko-KR" altLang="en-US" sz="16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식품의약품안전처</a:t>
            </a:r>
            <a:r>
              <a:rPr lang="ko-KR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공고 후 한국식품안전관리인증원 통해 접수 </a:t>
            </a:r>
            <a:endParaRPr lang="ko-KR" altLang="en-US" sz="1600" spc="-150" dirty="0">
              <a:solidFill>
                <a:schemeClr val="tx1">
                  <a:lumMod val="75000"/>
                  <a:lumOff val="2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30" name="모서리가 둥근 직사각형 29"/>
          <p:cNvSpPr/>
          <p:nvPr/>
        </p:nvSpPr>
        <p:spPr>
          <a:xfrm>
            <a:off x="271829" y="909642"/>
            <a:ext cx="5906572" cy="520941"/>
          </a:xfrm>
          <a:prstGeom prst="roundRect">
            <a:avLst>
              <a:gd name="adj" fmla="val 1041"/>
            </a:avLst>
          </a:prstGeom>
          <a:solidFill>
            <a:srgbClr val="0070C0"/>
          </a:solidFill>
          <a:ln w="25400" cap="flat" cmpd="sng" algn="ctr">
            <a:noFill/>
            <a:prstDash val="solid"/>
            <a:round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89865" tIns="46662" rIns="89865" bIns="46662" anchor="ctr">
            <a:noAutofit/>
          </a:bodyPr>
          <a:lstStyle/>
          <a:p>
            <a:pPr algn="ctr" defTabSz="899931">
              <a:spcBef>
                <a:spcPct val="0"/>
              </a:spcBef>
              <a:spcAft>
                <a:spcPct val="0"/>
              </a:spcAft>
              <a:buClr>
                <a:srgbClr val="262626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2000" spc="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HACCP </a:t>
            </a:r>
            <a:r>
              <a:rPr lang="ko-KR" altLang="en-US" sz="2000" spc="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의무적용 유예처리 기준 및 절차</a:t>
            </a:r>
            <a:endParaRPr lang="en-US" altLang="ko-KR" sz="2000" spc="5" dirty="0" smtClean="0">
              <a:solidFill>
                <a:schemeClr val="bg1"/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 smtClean="0"/>
              <a:pPr lvl="0">
                <a:defRPr lang="ko-KR" altLang="en-US"/>
              </a:pPr>
              <a:t>23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평행 사변형 6"/>
          <p:cNvSpPr/>
          <p:nvPr/>
        </p:nvSpPr>
        <p:spPr>
          <a:xfrm flipH="1">
            <a:off x="-684822" y="-17232"/>
            <a:ext cx="5762640" cy="693017"/>
          </a:xfrm>
          <a:prstGeom prst="parallelogram">
            <a:avLst>
              <a:gd name="adj" fmla="val 96870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67" tIns="45734" rIns="91467" bIns="45734" rtlCol="0" anchor="ctr"/>
          <a:lstStyle/>
          <a:p>
            <a:pPr algn="ctr"/>
            <a:endParaRPr lang="ko-KR" altLang="en-US" spc="-150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600" y="105959"/>
            <a:ext cx="46410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2800" spc="-150" dirty="0" smtClean="0">
                <a:solidFill>
                  <a:srgbClr val="FFFFFF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매출액 </a:t>
            </a:r>
            <a:r>
              <a:rPr lang="en-US" altLang="ko-KR" sz="2800" spc="-150" dirty="0" smtClean="0">
                <a:solidFill>
                  <a:srgbClr val="FFFFFF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100</a:t>
            </a:r>
            <a:r>
              <a:rPr lang="ko-KR" altLang="en-US" sz="2800" spc="-150" dirty="0" smtClean="0">
                <a:solidFill>
                  <a:srgbClr val="FFFFFF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억 원 이상 업체 유예</a:t>
            </a:r>
            <a:endParaRPr lang="ko-KR" altLang="en-US" sz="2800" spc="-150" dirty="0">
              <a:solidFill>
                <a:srgbClr val="FFFFFF">
                  <a:alpha val="100000"/>
                </a:srgbClr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pic>
        <p:nvPicPr>
          <p:cNvPr id="42" name="Picture 2" descr="C:\Users\dg\Desktop\식약처02130318\psd3\box2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86" y="1420443"/>
            <a:ext cx="8788026" cy="5109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직사각형 42"/>
          <p:cNvSpPr/>
          <p:nvPr/>
        </p:nvSpPr>
        <p:spPr>
          <a:xfrm>
            <a:off x="395307" y="1725132"/>
            <a:ext cx="8427861" cy="4324289"/>
          </a:xfrm>
          <a:prstGeom prst="rect">
            <a:avLst/>
          </a:prstGeom>
        </p:spPr>
        <p:txBody>
          <a:bodyPr wrap="square" lIns="91467" tIns="45734" rIns="91467" bIns="45734">
            <a:spAutoFit/>
          </a:bodyPr>
          <a:lstStyle/>
          <a:p>
            <a:pPr algn="just" latinLnBrk="0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★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유예대상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: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전년도 매출액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100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억 원 이상 식품제조∙가공업체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 </a:t>
            </a:r>
            <a:endParaRPr lang="en-US" altLang="ko-KR" sz="2000" dirty="0" smtClean="0">
              <a:latin typeface="휴먼모음T" pitchFamily="18" charset="-127"/>
              <a:ea typeface="휴먼모음T" pitchFamily="18" charset="-127"/>
            </a:endParaRPr>
          </a:p>
          <a:p>
            <a:pPr algn="just" latinLnBrk="0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★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유예기간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: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안전관리인증기준</a:t>
            </a:r>
            <a:r>
              <a:rPr lang="en-US" altLang="ko-KR" sz="2000" dirty="0">
                <a:latin typeface="휴먼모음T" pitchFamily="18" charset="-127"/>
                <a:ea typeface="휴먼모음T" pitchFamily="18" charset="-127"/>
              </a:rPr>
              <a:t>(HACCP)</a:t>
            </a:r>
            <a:r>
              <a:rPr lang="ko-KR" altLang="en-US" sz="2000" dirty="0">
                <a:latin typeface="휴먼모음T" pitchFamily="18" charset="-127"/>
                <a:ea typeface="휴먼모음T" pitchFamily="18" charset="-127"/>
              </a:rPr>
              <a:t> 의무적용 대상 업소가 필요하다고 </a:t>
            </a:r>
            <a:endParaRPr lang="en-US" altLang="ko-KR" sz="2000" dirty="0" smtClean="0">
              <a:latin typeface="휴먼모음T" pitchFamily="18" charset="-127"/>
              <a:ea typeface="휴먼모음T" pitchFamily="18" charset="-127"/>
            </a:endParaRPr>
          </a:p>
          <a:p>
            <a:pPr algn="just" latinLnBrk="0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altLang="ko-KR" sz="2000" dirty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         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요청한 </a:t>
            </a:r>
            <a:r>
              <a:rPr lang="ko-KR" altLang="en-US" sz="2000" dirty="0">
                <a:latin typeface="휴먼모음T" pitchFamily="18" charset="-127"/>
                <a:ea typeface="휴먼모음T" pitchFamily="18" charset="-127"/>
              </a:rPr>
              <a:t>경우에는 </a:t>
            </a:r>
            <a:r>
              <a:rPr lang="en-US" altLang="ko-KR" sz="2000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6</a:t>
            </a:r>
            <a:r>
              <a:rPr lang="ko-KR" altLang="en-US" sz="2000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개월 범위</a:t>
            </a:r>
            <a:r>
              <a:rPr lang="ko-KR" altLang="en-US" sz="2000" dirty="0">
                <a:latin typeface="휴먼모음T" pitchFamily="18" charset="-127"/>
                <a:ea typeface="휴먼모음T" pitchFamily="18" charset="-127"/>
              </a:rPr>
              <a:t> 내에서 의무적용 시기를 </a:t>
            </a:r>
            <a:r>
              <a:rPr lang="ko-KR" altLang="en-US" sz="200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유예</a:t>
            </a:r>
            <a:endParaRPr lang="en-US" altLang="ko-KR" sz="2000" dirty="0" smtClean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just" latinLnBrk="0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★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적용범위 </a:t>
            </a:r>
            <a:endParaRPr lang="en-US" altLang="ko-KR" sz="2000" spc="-150" dirty="0">
              <a:latin typeface="휴먼모음T" pitchFamily="18" charset="-127"/>
              <a:ea typeface="휴먼모음T" pitchFamily="18" charset="-127"/>
            </a:endParaRPr>
          </a:p>
          <a:p>
            <a:pPr algn="just" latinLnBrk="0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altLang="ko-KR" sz="2000" spc="-150" dirty="0" smtClean="0"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sz="2000" spc="-150" dirty="0" smtClean="0">
                <a:latin typeface="휴먼모음T" pitchFamily="18" charset="-127"/>
                <a:ea typeface="휴먼모음T" pitchFamily="18" charset="-127"/>
              </a:rPr>
              <a:t>제</a:t>
            </a:r>
            <a:r>
              <a:rPr lang="en-US" altLang="ko-KR" sz="2000" spc="-150" dirty="0" smtClean="0">
                <a:latin typeface="휴먼모음T" pitchFamily="18" charset="-127"/>
                <a:ea typeface="휴먼모음T" pitchFamily="18" charset="-127"/>
              </a:rPr>
              <a:t>4</a:t>
            </a:r>
            <a:r>
              <a:rPr lang="ko-KR" altLang="en-US" sz="2000" spc="-150" dirty="0" smtClean="0">
                <a:latin typeface="휴먼모음T" pitchFamily="18" charset="-127"/>
                <a:ea typeface="휴먼모음T" pitchFamily="18" charset="-127"/>
              </a:rPr>
              <a:t>조</a:t>
            </a:r>
            <a:r>
              <a:rPr lang="en-US" altLang="ko-KR" sz="2000" spc="-150" dirty="0" smtClean="0">
                <a:latin typeface="휴먼모음T" pitchFamily="18" charset="-127"/>
                <a:ea typeface="휴먼모음T" pitchFamily="18" charset="-127"/>
              </a:rPr>
              <a:t>4</a:t>
            </a:r>
            <a:r>
              <a:rPr lang="ko-KR" altLang="en-US" sz="2000" spc="-150" dirty="0" smtClean="0">
                <a:latin typeface="휴먼모음T" pitchFamily="18" charset="-127"/>
                <a:ea typeface="휴먼모음T" pitchFamily="18" charset="-127"/>
              </a:rPr>
              <a:t>항</a:t>
            </a:r>
            <a:r>
              <a:rPr lang="en-US" altLang="ko-KR" sz="2000" spc="-150" dirty="0" smtClean="0">
                <a:latin typeface="휴먼모음T" pitchFamily="18" charset="-127"/>
                <a:ea typeface="휴먼모음T" pitchFamily="18" charset="-127"/>
              </a:rPr>
              <a:t>1</a:t>
            </a:r>
            <a:r>
              <a:rPr lang="ko-KR" altLang="en-US" sz="2000" spc="-150" dirty="0" smtClean="0">
                <a:latin typeface="휴먼모음T" pitchFamily="18" charset="-127"/>
                <a:ea typeface="휴먼모음T" pitchFamily="18" charset="-127"/>
              </a:rPr>
              <a:t>호</a:t>
            </a:r>
            <a:r>
              <a:rPr lang="en-US" altLang="ko-KR" sz="2000" spc="-150" dirty="0" smtClean="0">
                <a:latin typeface="휴먼모음T" pitchFamily="18" charset="-127"/>
                <a:ea typeface="휴먼모음T" pitchFamily="18" charset="-127"/>
              </a:rPr>
              <a:t>) </a:t>
            </a:r>
            <a:r>
              <a:rPr lang="ko-KR" altLang="en-US" sz="2000" spc="-300" dirty="0" smtClean="0">
                <a:latin typeface="휴먼모음T" pitchFamily="18" charset="-127"/>
                <a:ea typeface="휴먼모음T" pitchFamily="18" charset="-127"/>
              </a:rPr>
              <a:t>기존 </a:t>
            </a:r>
            <a:r>
              <a:rPr lang="en-US" altLang="ko-KR" sz="2000" spc="-300" dirty="0" smtClean="0">
                <a:latin typeface="휴먼모음T" pitchFamily="18" charset="-127"/>
                <a:ea typeface="휴먼모음T" pitchFamily="18" charset="-127"/>
              </a:rPr>
              <a:t>HACCP </a:t>
            </a:r>
            <a:r>
              <a:rPr lang="ko-KR" altLang="en-US" sz="2000" spc="-300" dirty="0" smtClean="0">
                <a:latin typeface="휴먼모음T" pitchFamily="18" charset="-127"/>
                <a:ea typeface="휴먼모음T" pitchFamily="18" charset="-127"/>
              </a:rPr>
              <a:t>적용업소가 신규로 식품유형 추가하는 경우</a:t>
            </a:r>
            <a:r>
              <a:rPr lang="en-US" altLang="ko-KR" sz="2000" spc="-300" dirty="0" smtClean="0"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sz="2000" spc="-300" dirty="0" smtClean="0">
                <a:latin typeface="휴먼모음T" pitchFamily="18" charset="-127"/>
                <a:ea typeface="휴먼모음T" pitchFamily="18" charset="-127"/>
              </a:rPr>
              <a:t>의무적용 유형 제외</a:t>
            </a:r>
            <a:r>
              <a:rPr lang="en-US" altLang="ko-KR" sz="2000" spc="-300" dirty="0" smtClean="0">
                <a:latin typeface="휴먼모음T" pitchFamily="18" charset="-127"/>
                <a:ea typeface="휴먼모음T" pitchFamily="18" charset="-127"/>
              </a:rPr>
              <a:t>) </a:t>
            </a:r>
          </a:p>
          <a:p>
            <a:pPr algn="just" latinLnBrk="0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altLang="ko-KR" sz="200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20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        *</a:t>
            </a:r>
            <a:r>
              <a:rPr lang="ko-KR" altLang="en-US" sz="20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품목제조보고일로부터 </a:t>
            </a:r>
            <a:r>
              <a:rPr lang="en-US" altLang="ko-KR" sz="20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6</a:t>
            </a:r>
            <a:r>
              <a:rPr lang="ko-KR" altLang="en-US" sz="20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개월 이내 범위 내 유예 가능</a:t>
            </a:r>
            <a:endParaRPr lang="en-US" altLang="ko-KR" sz="200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  <a:p>
            <a:pPr algn="just" latinLnBrk="0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altLang="ko-KR" sz="2000" spc="-150" dirty="0"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sz="2000" spc="-150" dirty="0">
                <a:latin typeface="휴먼모음T" pitchFamily="18" charset="-127"/>
                <a:ea typeface="휴먼모음T" pitchFamily="18" charset="-127"/>
              </a:rPr>
              <a:t>제</a:t>
            </a:r>
            <a:r>
              <a:rPr lang="en-US" altLang="ko-KR" sz="2000" spc="-150" dirty="0">
                <a:latin typeface="휴먼모음T" pitchFamily="18" charset="-127"/>
                <a:ea typeface="휴먼모음T" pitchFamily="18" charset="-127"/>
              </a:rPr>
              <a:t>4</a:t>
            </a:r>
            <a:r>
              <a:rPr lang="ko-KR" altLang="en-US" sz="2000" spc="-150" dirty="0">
                <a:latin typeface="휴먼모음T" pitchFamily="18" charset="-127"/>
                <a:ea typeface="휴먼모음T" pitchFamily="18" charset="-127"/>
              </a:rPr>
              <a:t>조</a:t>
            </a:r>
            <a:r>
              <a:rPr lang="en-US" altLang="ko-KR" sz="2000" spc="-150" dirty="0">
                <a:latin typeface="휴먼모음T" pitchFamily="18" charset="-127"/>
                <a:ea typeface="휴먼모음T" pitchFamily="18" charset="-127"/>
              </a:rPr>
              <a:t>4</a:t>
            </a:r>
            <a:r>
              <a:rPr lang="ko-KR" altLang="en-US" sz="2000" spc="-150" dirty="0" smtClean="0">
                <a:latin typeface="휴먼모음T" pitchFamily="18" charset="-127"/>
                <a:ea typeface="휴먼모음T" pitchFamily="18" charset="-127"/>
              </a:rPr>
              <a:t>항</a:t>
            </a:r>
            <a:r>
              <a:rPr lang="en-US" altLang="ko-KR" sz="2000" spc="-150" dirty="0" smtClean="0">
                <a:latin typeface="휴먼모음T" pitchFamily="18" charset="-127"/>
                <a:ea typeface="휴먼모음T" pitchFamily="18" charset="-127"/>
              </a:rPr>
              <a:t>2</a:t>
            </a:r>
            <a:r>
              <a:rPr lang="ko-KR" altLang="en-US" sz="2000" spc="-150" dirty="0" smtClean="0">
                <a:latin typeface="휴먼모음T" pitchFamily="18" charset="-127"/>
                <a:ea typeface="휴먼모음T" pitchFamily="18" charset="-127"/>
              </a:rPr>
              <a:t>호</a:t>
            </a:r>
            <a:r>
              <a:rPr lang="en-US" altLang="ko-KR" sz="2000" spc="-150" dirty="0" smtClean="0">
                <a:latin typeface="휴먼모음T" pitchFamily="18" charset="-127"/>
                <a:ea typeface="휴먼모음T" pitchFamily="18" charset="-127"/>
              </a:rPr>
              <a:t>) </a:t>
            </a:r>
            <a:r>
              <a:rPr lang="ko-KR" altLang="en-US" sz="2000" spc="-250" dirty="0" smtClean="0">
                <a:latin typeface="휴먼모음T" pitchFamily="18" charset="-127"/>
                <a:ea typeface="휴먼모음T" pitchFamily="18" charset="-127"/>
              </a:rPr>
              <a:t>전년도 매출액이 </a:t>
            </a:r>
            <a:r>
              <a:rPr lang="en-US" altLang="ko-KR" sz="2000" spc="-250" dirty="0" smtClean="0">
                <a:latin typeface="휴먼모음T" pitchFamily="18" charset="-127"/>
                <a:ea typeface="휴먼모음T" pitchFamily="18" charset="-127"/>
              </a:rPr>
              <a:t>100</a:t>
            </a:r>
            <a:r>
              <a:rPr lang="ko-KR" altLang="en-US" sz="2000" spc="-250" dirty="0" smtClean="0">
                <a:latin typeface="휴먼모음T" pitchFamily="18" charset="-127"/>
                <a:ea typeface="휴먼모음T" pitchFamily="18" charset="-127"/>
              </a:rPr>
              <a:t>억 원 이상 되어 해당연도 신규 의무적용 대상이 된 경우 </a:t>
            </a:r>
            <a:endParaRPr lang="en-US" altLang="ko-KR" sz="2000" spc="-250" dirty="0" smtClean="0">
              <a:latin typeface="휴먼모음T" pitchFamily="18" charset="-127"/>
              <a:ea typeface="휴먼모음T" pitchFamily="18" charset="-127"/>
            </a:endParaRPr>
          </a:p>
          <a:p>
            <a:pPr algn="just" latinLnBrk="0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altLang="ko-KR" sz="2000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20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           *</a:t>
            </a:r>
            <a:r>
              <a:rPr lang="ko-KR" altLang="en-US" sz="2000" spc="-1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itchFamily="18" charset="-127"/>
                <a:ea typeface="휴먼모음T" pitchFamily="18" charset="-127"/>
              </a:rPr>
              <a:t>생산실적보고 완료일 이전에 요청</a:t>
            </a:r>
            <a:endParaRPr lang="en-US" altLang="ko-KR" sz="2000" spc="-150" dirty="0" smtClean="0">
              <a:solidFill>
                <a:schemeClr val="tx1">
                  <a:lumMod val="75000"/>
                  <a:lumOff val="25000"/>
                </a:schemeClr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30" name="모서리가 둥근 직사각형 29"/>
          <p:cNvSpPr/>
          <p:nvPr/>
        </p:nvSpPr>
        <p:spPr>
          <a:xfrm>
            <a:off x="271829" y="909642"/>
            <a:ext cx="5906572" cy="520941"/>
          </a:xfrm>
          <a:prstGeom prst="roundRect">
            <a:avLst>
              <a:gd name="adj" fmla="val 1041"/>
            </a:avLst>
          </a:prstGeom>
          <a:solidFill>
            <a:srgbClr val="0070C0"/>
          </a:solidFill>
          <a:ln w="25400" cap="flat" cmpd="sng" algn="ctr">
            <a:noFill/>
            <a:prstDash val="solid"/>
            <a:round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89865" tIns="46662" rIns="89865" bIns="46662" anchor="ctr">
            <a:noAutofit/>
          </a:bodyPr>
          <a:lstStyle/>
          <a:p>
            <a:pPr algn="ctr" defTabSz="899931">
              <a:spcBef>
                <a:spcPct val="0"/>
              </a:spcBef>
              <a:spcAft>
                <a:spcPct val="0"/>
              </a:spcAft>
              <a:buClr>
                <a:srgbClr val="262626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2000" spc="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HACCP </a:t>
            </a:r>
            <a:r>
              <a:rPr lang="ko-KR" altLang="en-US" sz="2000" spc="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의무적용 유예처리 기준 및 절차</a:t>
            </a:r>
            <a:endParaRPr lang="ko-KR" altLang="en-US" sz="1600" spc="5" dirty="0">
              <a:solidFill>
                <a:schemeClr val="bg1"/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 smtClean="0"/>
              <a:pPr lvl="0">
                <a:defRPr lang="ko-KR" altLang="en-US"/>
              </a:pPr>
              <a:t>24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052387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평행 사변형 6"/>
          <p:cNvSpPr/>
          <p:nvPr/>
        </p:nvSpPr>
        <p:spPr>
          <a:xfrm flipH="1">
            <a:off x="-684822" y="-17232"/>
            <a:ext cx="5762640" cy="693017"/>
          </a:xfrm>
          <a:prstGeom prst="parallelogram">
            <a:avLst>
              <a:gd name="adj" fmla="val 96870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67" tIns="45734" rIns="91467" bIns="45734" rtlCol="0" anchor="ctr"/>
          <a:lstStyle/>
          <a:p>
            <a:pPr algn="ctr"/>
            <a:endParaRPr lang="ko-KR" altLang="en-US" spc="-150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07913" y="105959"/>
            <a:ext cx="43797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2800" dirty="0" smtClean="0">
                <a:solidFill>
                  <a:srgbClr val="FFFFFF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소규모→일반 전환 업체 유예</a:t>
            </a:r>
            <a:endParaRPr lang="ko-KR" altLang="en-US" sz="2800" dirty="0">
              <a:solidFill>
                <a:srgbClr val="FFFFFF">
                  <a:alpha val="100000"/>
                </a:srgbClr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 smtClean="0"/>
              <a:pPr lvl="0">
                <a:defRPr lang="ko-KR" altLang="en-US"/>
              </a:pPr>
              <a:t>25</a:t>
            </a:fld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1515316" y="1825304"/>
            <a:ext cx="6192171" cy="461451"/>
          </a:xfrm>
          <a:prstGeom prst="rect">
            <a:avLst/>
          </a:prstGeom>
        </p:spPr>
        <p:txBody>
          <a:bodyPr wrap="square" lIns="91403" tIns="45702" rIns="91403" bIns="45702" anchor="ctr">
            <a:spAutoFit/>
          </a:bodyPr>
          <a:lstStyle/>
          <a:p>
            <a:pPr defTabSz="89975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2400" spc="-15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소규모 → </a:t>
            </a:r>
            <a:r>
              <a:rPr lang="ko-KR" altLang="en-US" sz="2400" spc="-150" dirty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일반 전환 업체 유예절차 마련</a:t>
            </a:r>
            <a:endParaRPr lang="ko-KR" altLang="en-US" sz="2800" spc="-150" dirty="0">
              <a:solidFill>
                <a:schemeClr val="bg1"/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sp>
        <p:nvSpPr>
          <p:cNvPr id="25" name="모서리가 둥근 직사각형 24"/>
          <p:cNvSpPr/>
          <p:nvPr/>
        </p:nvSpPr>
        <p:spPr>
          <a:xfrm>
            <a:off x="293651" y="1053696"/>
            <a:ext cx="5906572" cy="520941"/>
          </a:xfrm>
          <a:prstGeom prst="roundRect">
            <a:avLst>
              <a:gd name="adj" fmla="val 1041"/>
            </a:avLst>
          </a:prstGeom>
          <a:solidFill>
            <a:srgbClr val="0070C0"/>
          </a:solidFill>
          <a:ln w="25400" cap="flat" cmpd="sng" algn="ctr">
            <a:noFill/>
            <a:prstDash val="solid"/>
            <a:round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89865" tIns="46662" rIns="89865" bIns="46662" anchor="ctr">
            <a:noAutofit/>
          </a:bodyPr>
          <a:lstStyle/>
          <a:p>
            <a:pPr algn="ctr" defTabSz="899931">
              <a:spcBef>
                <a:spcPct val="0"/>
              </a:spcBef>
              <a:spcAft>
                <a:spcPct val="0"/>
              </a:spcAft>
              <a:buClr>
                <a:srgbClr val="262626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2000" spc="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HACCP </a:t>
            </a:r>
            <a:r>
              <a:rPr lang="ko-KR" altLang="en-US" sz="2000" spc="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연장심사 유예처리 기준 및 절차</a:t>
            </a:r>
            <a:endParaRPr lang="ko-KR" altLang="en-US" sz="1600" spc="5" dirty="0">
              <a:solidFill>
                <a:schemeClr val="bg1"/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pic>
        <p:nvPicPr>
          <p:cNvPr id="17" name="Picture 2" descr="C:\Users\dg\Desktop\식약처02130318\psd3\box2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208" y="1653275"/>
            <a:ext cx="8788026" cy="4658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직사각형 17"/>
          <p:cNvSpPr/>
          <p:nvPr/>
        </p:nvSpPr>
        <p:spPr>
          <a:xfrm>
            <a:off x="345816" y="1957965"/>
            <a:ext cx="8427861" cy="2708462"/>
          </a:xfrm>
          <a:prstGeom prst="rect">
            <a:avLst/>
          </a:prstGeom>
        </p:spPr>
        <p:txBody>
          <a:bodyPr wrap="square" lIns="91467" tIns="45734" rIns="91467" bIns="45734">
            <a:spAutoFit/>
          </a:bodyPr>
          <a:lstStyle/>
          <a:p>
            <a:pPr algn="just" latinLnBrk="0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★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유예대상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: HACCP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연장심사 대상 업체 중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“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소규모 → 일반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”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 전환업체</a:t>
            </a:r>
            <a:endParaRPr lang="en-US" altLang="ko-KR" sz="2000" dirty="0" smtClean="0">
              <a:latin typeface="휴먼모음T" pitchFamily="18" charset="-127"/>
              <a:ea typeface="휴먼모음T" pitchFamily="18" charset="-127"/>
            </a:endParaRPr>
          </a:p>
          <a:p>
            <a:pPr algn="just" latinLnBrk="0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★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유예기간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: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안전관리인증기준</a:t>
            </a:r>
            <a:r>
              <a:rPr lang="en-US" altLang="ko-KR" sz="2000" dirty="0">
                <a:latin typeface="휴먼모음T" pitchFamily="18" charset="-127"/>
                <a:ea typeface="휴먼모음T" pitchFamily="18" charset="-127"/>
              </a:rPr>
              <a:t>(HACCP)</a:t>
            </a:r>
            <a:r>
              <a:rPr lang="ko-KR" altLang="en-US" sz="2000" dirty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연장심사 </a:t>
            </a:r>
            <a:r>
              <a:rPr lang="ko-KR" altLang="en-US" sz="2000" dirty="0">
                <a:latin typeface="휴먼모음T" pitchFamily="18" charset="-127"/>
                <a:ea typeface="휴먼모음T" pitchFamily="18" charset="-127"/>
              </a:rPr>
              <a:t>대상 업소가 필요하다고 </a:t>
            </a:r>
            <a:endParaRPr lang="en-US" altLang="ko-KR" sz="2000" dirty="0" smtClean="0">
              <a:latin typeface="휴먼모음T" pitchFamily="18" charset="-127"/>
              <a:ea typeface="휴먼모음T" pitchFamily="18" charset="-127"/>
            </a:endParaRPr>
          </a:p>
          <a:p>
            <a:pPr algn="just" latinLnBrk="0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altLang="ko-KR" sz="2000" dirty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         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요청한 </a:t>
            </a:r>
            <a:r>
              <a:rPr lang="ko-KR" altLang="en-US" sz="2000" dirty="0">
                <a:latin typeface="휴먼모음T" pitchFamily="18" charset="-127"/>
                <a:ea typeface="휴먼모음T" pitchFamily="18" charset="-127"/>
              </a:rPr>
              <a:t>경우에는 </a:t>
            </a:r>
            <a:r>
              <a:rPr lang="en-US" altLang="ko-KR" sz="200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1</a:t>
            </a:r>
            <a:r>
              <a:rPr lang="ko-KR" altLang="en-US" sz="200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년 </a:t>
            </a:r>
            <a:r>
              <a:rPr lang="ko-KR" altLang="en-US" sz="2000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범위</a:t>
            </a:r>
            <a:r>
              <a:rPr lang="ko-KR" altLang="en-US" sz="2000" dirty="0">
                <a:latin typeface="휴먼모음T" pitchFamily="18" charset="-127"/>
                <a:ea typeface="휴먼모음T" pitchFamily="18" charset="-127"/>
              </a:rPr>
              <a:t> 내에서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연장심사 시기 유예</a:t>
            </a:r>
            <a:endParaRPr lang="en-US" altLang="ko-KR" sz="2000" dirty="0" smtClean="0">
              <a:latin typeface="휴먼모음T" pitchFamily="18" charset="-127"/>
              <a:ea typeface="휴먼모음T" pitchFamily="18" charset="-127"/>
            </a:endParaRPr>
          </a:p>
          <a:p>
            <a:pPr algn="just" latinLnBrk="0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★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적용범위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: </a:t>
            </a:r>
            <a:r>
              <a:rPr lang="en-US" altLang="ko-KR" sz="2000" dirty="0">
                <a:latin typeface="휴먼모음T" pitchFamily="18" charset="-127"/>
                <a:ea typeface="휴먼모음T" pitchFamily="18" charset="-127"/>
              </a:rPr>
              <a:t>HACCP </a:t>
            </a:r>
            <a:r>
              <a:rPr lang="ko-KR" altLang="en-US" sz="2000" dirty="0">
                <a:latin typeface="휴먼모음T" pitchFamily="18" charset="-127"/>
                <a:ea typeface="휴먼모음T" pitchFamily="18" charset="-127"/>
              </a:rPr>
              <a:t>적용을 위해 </a:t>
            </a:r>
            <a:r>
              <a:rPr lang="ko-KR" altLang="en-US" sz="2000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시설∙설비 개∙</a:t>
            </a:r>
            <a:r>
              <a:rPr lang="ko-KR" altLang="en-US" sz="200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보수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를 위하여 일정 기간이 </a:t>
            </a:r>
            <a:endParaRPr lang="en-US" altLang="ko-KR" sz="2000" dirty="0" smtClean="0">
              <a:latin typeface="휴먼모음T" pitchFamily="18" charset="-127"/>
              <a:ea typeface="휴먼모음T" pitchFamily="18" charset="-127"/>
            </a:endParaRPr>
          </a:p>
          <a:p>
            <a:pPr algn="just" latinLnBrk="0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altLang="ko-KR" sz="2000" dirty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         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필요한 경우</a:t>
            </a:r>
            <a:endParaRPr lang="en-US" altLang="ko-KR" sz="2000" dirty="0">
              <a:latin typeface="휴먼모음T" pitchFamily="18" charset="-127"/>
              <a:ea typeface="휴먼모음T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087592" y="4294911"/>
            <a:ext cx="3303426" cy="1593791"/>
            <a:chOff x="5041776" y="4861930"/>
            <a:chExt cx="3303426" cy="1593791"/>
          </a:xfrm>
        </p:grpSpPr>
        <p:pic>
          <p:nvPicPr>
            <p:cNvPr id="19" name="Picture 2" descr="D:\PPT 자료\2. PT 서식모음\iconify\png\128px\controls-editor-home@128px.png"/>
            <p:cNvPicPr>
              <a:picLocks noChangeAspect="1" noChangeArrowheads="1"/>
            </p:cNvPicPr>
            <p:nvPr/>
          </p:nvPicPr>
          <p:blipFill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p:blipFill>
          <p:spPr bwMode="auto">
            <a:xfrm>
              <a:off x="5056051" y="5366119"/>
              <a:ext cx="770346" cy="770346"/>
            </a:xfrm>
            <a:prstGeom prst="rect">
              <a:avLst/>
            </a:prstGeom>
            <a:noFill/>
          </p:spPr>
        </p:pic>
        <p:pic>
          <p:nvPicPr>
            <p:cNvPr id="20" name="Picture 2" descr="D:\PPT 자료\2. PT 서식모음\iconify\png\128px\controls-editor-home@128px.png"/>
            <p:cNvPicPr>
              <a:picLocks noChangeAspect="1" noChangeArrowheads="1"/>
            </p:cNvPicPr>
            <p:nvPr/>
          </p:nvPicPr>
          <p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p:blipFill>
          <p:spPr bwMode="auto">
            <a:xfrm>
              <a:off x="6856726" y="4861930"/>
              <a:ext cx="1296486" cy="1296486"/>
            </a:xfrm>
            <a:prstGeom prst="rect">
              <a:avLst/>
            </a:prstGeom>
            <a:noFill/>
          </p:spPr>
        </p:pic>
        <p:sp>
          <p:nvSpPr>
            <p:cNvPr id="21" name="오른쪽 화살표 20"/>
            <p:cNvSpPr/>
            <p:nvPr/>
          </p:nvSpPr>
          <p:spPr>
            <a:xfrm rot="19978842">
              <a:off x="6013561" y="5434005"/>
              <a:ext cx="728028" cy="296607"/>
            </a:xfrm>
            <a:prstGeom prst="rightArrow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5041776" y="6086389"/>
              <a:ext cx="75212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dirty="0" smtClean="0">
                  <a:latin typeface="휴먼모음T" pitchFamily="18" charset="-127"/>
                  <a:ea typeface="휴먼모음T" pitchFamily="18" charset="-127"/>
                </a:rPr>
                <a:t>소규모</a:t>
              </a:r>
              <a:endParaRPr lang="ko-KR" altLang="en-US" dirty="0"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5920375" y="5005984"/>
              <a:ext cx="94384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pc="5" dirty="0" smtClean="0">
                  <a:solidFill>
                    <a:srgbClr val="002060"/>
                  </a:solidFill>
                  <a:latin typeface="휴먼모음T" pitchFamily="18" charset="-127"/>
                  <a:ea typeface="휴먼모음T" pitchFamily="18" charset="-127"/>
                  <a:sym typeface="Wingdings"/>
                </a:rPr>
                <a:t>연장심사</a:t>
              </a:r>
              <a:endParaRPr lang="ko-KR" altLang="en-US" dirty="0"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6577410" y="6014362"/>
              <a:ext cx="176779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pc="5" dirty="0" smtClean="0">
                  <a:solidFill>
                    <a:srgbClr val="002060"/>
                  </a:solidFill>
                  <a:latin typeface="휴먼모음T" pitchFamily="18" charset="-127"/>
                  <a:ea typeface="휴먼모음T" pitchFamily="18" charset="-127"/>
                  <a:sym typeface="Wingdings"/>
                </a:rPr>
                <a:t>일반 업소로 심사</a:t>
              </a:r>
              <a:endParaRPr lang="ko-KR" altLang="en-US" dirty="0">
                <a:latin typeface="휴먼모음T" pitchFamily="18" charset="-127"/>
                <a:ea typeface="휴먼모음T" pitchFamily="18" charset="-127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67303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평행 사변형 1"/>
          <p:cNvSpPr/>
          <p:nvPr/>
        </p:nvSpPr>
        <p:spPr>
          <a:xfrm flipH="1">
            <a:off x="-684822" y="-17232"/>
            <a:ext cx="5762640" cy="693017"/>
          </a:xfrm>
          <a:prstGeom prst="parallelogram">
            <a:avLst>
              <a:gd name="adj" fmla="val 96870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67" tIns="45734" rIns="91467" bIns="45734" rtlCol="0" anchor="ctr"/>
          <a:lstStyle/>
          <a:p>
            <a:pPr algn="ctr"/>
            <a:endParaRPr lang="ko-KR" altLang="en-US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231647" y="77384"/>
            <a:ext cx="37340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2800" spc="5" dirty="0" smtClean="0">
                <a:solidFill>
                  <a:srgbClr val="FFFFFF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 인증 유효기간 갱신제도</a:t>
            </a:r>
            <a:endParaRPr lang="ko-KR" altLang="en-US" sz="2800" spc="5" dirty="0">
              <a:solidFill>
                <a:srgbClr val="FFFFFF">
                  <a:alpha val="100000"/>
                </a:srgbClr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358775" y="3380144"/>
            <a:ext cx="8410575" cy="300355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8A41E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en-US" altLang="ko-KR" sz="500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dirty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♥ 공포일 </a:t>
            </a:r>
            <a:r>
              <a:rPr lang="en-US" altLang="ko-KR" dirty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: 2016. 2. 3.</a:t>
            </a:r>
          </a:p>
          <a:p>
            <a:pPr>
              <a:lnSpc>
                <a:spcPct val="150000"/>
              </a:lnSpc>
              <a:defRPr/>
            </a:pPr>
            <a:r>
              <a:rPr lang="ko-KR" altLang="en-US" dirty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♥ 시행일 </a:t>
            </a:r>
            <a:r>
              <a:rPr lang="en-US" altLang="ko-KR" dirty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lang="ko-KR" altLang="en-US" dirty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공포 후 </a:t>
            </a:r>
            <a:r>
              <a:rPr lang="en-US" altLang="ko-KR" dirty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6</a:t>
            </a:r>
            <a:r>
              <a:rPr lang="ko-KR" altLang="en-US" dirty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개월 경과한 날</a:t>
            </a:r>
            <a:endParaRPr lang="en-US" altLang="ko-KR" dirty="0">
              <a:solidFill>
                <a:srgbClr val="0000FF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altLang="ko-KR" spc="-150" dirty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spc="-150" dirty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종전업체의 유효기간은 시행일로부터 역산하여 </a:t>
            </a:r>
            <a:r>
              <a:rPr lang="ko-KR" altLang="en-US" spc="-150" dirty="0" err="1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인증받은</a:t>
            </a:r>
            <a:r>
              <a:rPr lang="ko-KR" altLang="en-US" spc="-150" dirty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 날이 </a:t>
            </a:r>
            <a:r>
              <a:rPr lang="en-US" altLang="ko-KR" u="sng" spc="-150" dirty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3</a:t>
            </a:r>
            <a:r>
              <a:rPr lang="ko-KR" altLang="en-US" u="sng" spc="-150" dirty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년 이상 경과된 경우 </a:t>
            </a:r>
            <a:r>
              <a:rPr lang="en-US" altLang="ko-KR" spc="-150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4</a:t>
            </a:r>
            <a:r>
              <a:rPr lang="ko-KR" altLang="en-US" spc="-15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년</a:t>
            </a:r>
            <a:r>
              <a:rPr lang="en-US" altLang="ko-KR" dirty="0" smtClean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,     </a:t>
            </a:r>
            <a:r>
              <a:rPr lang="en-US" altLang="ko-KR" u="sng" dirty="0" smtClean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lang="en-US" altLang="ko-KR" u="sng" dirty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2</a:t>
            </a:r>
            <a:r>
              <a:rPr lang="ko-KR" altLang="en-US" u="sng" dirty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년 이상 경과된 경우 </a:t>
            </a:r>
            <a:r>
              <a:rPr lang="en-US" altLang="ko-KR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5</a:t>
            </a:r>
            <a:r>
              <a:rPr lang="ko-KR" altLang="en-US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년</a:t>
            </a:r>
            <a:r>
              <a:rPr lang="en-US" altLang="ko-KR" dirty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en-US" altLang="ko-KR" u="sng" dirty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2</a:t>
            </a:r>
            <a:r>
              <a:rPr lang="ko-KR" altLang="en-US" u="sng" dirty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년 미만이 경과된 경우 </a:t>
            </a:r>
            <a:r>
              <a:rPr lang="en-US" altLang="ko-KR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6</a:t>
            </a:r>
            <a:r>
              <a:rPr lang="ko-KR" altLang="en-US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년</a:t>
            </a:r>
            <a:r>
              <a:rPr lang="en-US" altLang="ko-KR" dirty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)</a:t>
            </a:r>
          </a:p>
          <a:p>
            <a:pPr>
              <a:lnSpc>
                <a:spcPct val="150000"/>
              </a:lnSpc>
              <a:defRPr/>
            </a:pPr>
            <a:r>
              <a:rPr lang="en-US" altLang="ko-KR" sz="1600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1. ~2013.8.3 </a:t>
            </a:r>
            <a:r>
              <a:rPr lang="ko-KR" altLang="en-US" sz="1600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이전 인증업체 </a:t>
            </a:r>
            <a:r>
              <a:rPr lang="en-US" altLang="ko-KR" sz="1600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lang="en-US" altLang="ko-KR" sz="1600" dirty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2017.8.3 </a:t>
            </a:r>
            <a:r>
              <a:rPr lang="ko-KR" altLang="en-US" sz="1600" dirty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이전</a:t>
            </a:r>
            <a:r>
              <a:rPr lang="ko-KR" altLang="en-US" sz="1600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 재심사 대상</a:t>
            </a:r>
            <a:r>
              <a:rPr lang="en-US" altLang="ko-KR" sz="1600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(265</a:t>
            </a:r>
            <a:r>
              <a:rPr lang="ko-KR" altLang="en-US" sz="1600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품목</a:t>
            </a:r>
            <a:r>
              <a:rPr lang="en-US" altLang="ko-KR" sz="1600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,180</a:t>
            </a:r>
            <a:r>
              <a:rPr lang="ko-KR" altLang="en-US" sz="1600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업체</a:t>
            </a:r>
            <a:r>
              <a:rPr lang="en-US" altLang="ko-KR" sz="1600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)</a:t>
            </a:r>
            <a:endParaRPr lang="ko-KR" altLang="en-US" sz="1600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  <a:p>
            <a:pPr>
              <a:defRPr/>
            </a:pPr>
            <a:r>
              <a:rPr lang="en-US" altLang="ko-KR" sz="1600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2. 2013.8.4~2014.8.3 </a:t>
            </a:r>
            <a:r>
              <a:rPr lang="ko-KR" altLang="en-US" sz="1600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인증업체 </a:t>
            </a:r>
            <a:r>
              <a:rPr lang="en-US" altLang="ko-KR" sz="1600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:</a:t>
            </a:r>
            <a:r>
              <a:rPr lang="ko-KR" altLang="en-US" sz="1600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1600" dirty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2018.8.4~2019.8.3</a:t>
            </a:r>
            <a:r>
              <a:rPr lang="ko-KR" altLang="en-US" sz="1600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에 재심사 대상</a:t>
            </a:r>
            <a:r>
              <a:rPr lang="en-US" altLang="ko-KR" sz="1600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(87</a:t>
            </a:r>
            <a:r>
              <a:rPr lang="ko-KR" altLang="en-US" sz="1600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품목</a:t>
            </a:r>
            <a:r>
              <a:rPr lang="en-US" altLang="ko-KR" sz="1600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,55</a:t>
            </a:r>
            <a:r>
              <a:rPr lang="ko-KR" altLang="en-US" sz="1600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업체</a:t>
            </a:r>
            <a:r>
              <a:rPr lang="en-US" altLang="ko-KR" sz="1600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)</a:t>
            </a:r>
            <a:endParaRPr lang="ko-KR" altLang="en-US" sz="1600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  <a:p>
            <a:pPr>
              <a:defRPr/>
            </a:pPr>
            <a:r>
              <a:rPr lang="en-US" altLang="ko-KR" sz="1600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3. 2014.8.4~2016.8.3 </a:t>
            </a:r>
            <a:r>
              <a:rPr lang="ko-KR" altLang="en-US" sz="1600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인증업체 </a:t>
            </a:r>
            <a:r>
              <a:rPr lang="en-US" altLang="ko-KR" sz="1600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:</a:t>
            </a:r>
            <a:r>
              <a:rPr lang="ko-KR" altLang="en-US" sz="1600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1600" dirty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2020.8.4~2022.8.3</a:t>
            </a:r>
            <a:r>
              <a:rPr lang="ko-KR" altLang="en-US" sz="1600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에 재심사 대상</a:t>
            </a:r>
            <a:r>
              <a:rPr lang="en-US" altLang="ko-KR" sz="1600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(215</a:t>
            </a:r>
            <a:r>
              <a:rPr lang="ko-KR" altLang="en-US" sz="1600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품목</a:t>
            </a:r>
            <a:r>
              <a:rPr lang="en-US" altLang="ko-KR" sz="1600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,125</a:t>
            </a:r>
            <a:r>
              <a:rPr lang="ko-KR" altLang="en-US" sz="1600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업체</a:t>
            </a:r>
            <a:r>
              <a:rPr lang="en-US" altLang="ko-KR" sz="1600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)</a:t>
            </a:r>
            <a:endParaRPr lang="ko-KR" altLang="en-US" sz="1600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  <a:p>
            <a:pPr>
              <a:defRPr/>
            </a:pPr>
            <a:r>
              <a:rPr lang="en-US" altLang="ko-KR" sz="1600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4. 2016.8.4</a:t>
            </a:r>
            <a:r>
              <a:rPr lang="ko-KR" altLang="en-US" sz="1600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이후 인증업체 </a:t>
            </a:r>
            <a:r>
              <a:rPr lang="en-US" altLang="ko-KR" sz="1600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: 3</a:t>
            </a:r>
            <a:r>
              <a:rPr lang="ko-KR" altLang="en-US" sz="16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년 주기 </a:t>
            </a:r>
            <a:r>
              <a:rPr lang="ko-KR" altLang="en-US" sz="1600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재심사대상</a:t>
            </a:r>
          </a:p>
        </p:txBody>
      </p:sp>
      <p:sp>
        <p:nvSpPr>
          <p:cNvPr id="22" name="모서리가 둥근 직사각형 21"/>
          <p:cNvSpPr/>
          <p:nvPr/>
        </p:nvSpPr>
        <p:spPr>
          <a:xfrm>
            <a:off x="1509713" y="3091219"/>
            <a:ext cx="6051550" cy="504825"/>
          </a:xfrm>
          <a:prstGeom prst="roundRect">
            <a:avLst>
              <a:gd name="adj" fmla="val 26681"/>
            </a:avLst>
          </a:prstGeom>
          <a:solidFill>
            <a:srgbClr val="FFC000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kumimoji="0" lang="ko-KR" altLang="en-US" b="1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en-US" altLang="ko-KR" sz="2000" b="1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HACCP </a:t>
            </a:r>
            <a:r>
              <a:rPr kumimoji="0" lang="ko-KR" altLang="en-US" sz="2200" b="1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 인증 </a:t>
            </a:r>
            <a:r>
              <a:rPr kumimoji="0" lang="ko-KR" altLang="en-US" sz="2200" b="1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유효기간 갱신제도</a:t>
            </a:r>
            <a:endParaRPr kumimoji="0" lang="ko-KR" altLang="en-US" b="1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cxnSp>
        <p:nvCxnSpPr>
          <p:cNvPr id="23" name="직선 연결선 22"/>
          <p:cNvCxnSpPr>
            <a:endCxn id="26" idx="1"/>
          </p:cNvCxnSpPr>
          <p:nvPr/>
        </p:nvCxnSpPr>
        <p:spPr bwMode="auto">
          <a:xfrm flipV="1">
            <a:off x="2655970" y="2590257"/>
            <a:ext cx="855663" cy="1587"/>
          </a:xfrm>
          <a:prstGeom prst="line">
            <a:avLst/>
          </a:prstGeom>
          <a:ln w="25400" cap="rnd">
            <a:solidFill>
              <a:schemeClr val="accent1"/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연결선 23"/>
          <p:cNvCxnSpPr>
            <a:endCxn id="27" idx="1"/>
          </p:cNvCxnSpPr>
          <p:nvPr/>
        </p:nvCxnSpPr>
        <p:spPr bwMode="auto">
          <a:xfrm flipV="1">
            <a:off x="5327733" y="2590257"/>
            <a:ext cx="849312" cy="1587"/>
          </a:xfrm>
          <a:prstGeom prst="line">
            <a:avLst/>
          </a:prstGeom>
          <a:ln w="25400" cap="rnd">
            <a:solidFill>
              <a:schemeClr val="accent1">
                <a:lumMod val="50000"/>
              </a:schemeClr>
            </a:solidFill>
            <a:tailEnd type="triangle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제목 3"/>
          <p:cNvSpPr>
            <a:spLocks/>
          </p:cNvSpPr>
          <p:nvPr/>
        </p:nvSpPr>
        <p:spPr bwMode="auto">
          <a:xfrm>
            <a:off x="641433" y="2396582"/>
            <a:ext cx="2063750" cy="385762"/>
          </a:xfrm>
          <a:prstGeom prst="roundRect">
            <a:avLst>
              <a:gd name="adj" fmla="val 50000"/>
            </a:avLst>
          </a:prstGeom>
          <a:solidFill>
            <a:schemeClr val="tx2">
              <a:lumMod val="40000"/>
              <a:lumOff val="60000"/>
            </a:schemeClr>
          </a:solidFill>
          <a:ln w="9525">
            <a:noFill/>
            <a:round/>
            <a:headEnd/>
            <a:tailEnd/>
          </a:ln>
        </p:spPr>
        <p:txBody>
          <a:bodyPr lIns="36000" tIns="36000" rIns="36000" bIns="36000" anchor="ctr"/>
          <a:lstStyle/>
          <a:p>
            <a:pPr algn="ctr">
              <a:defRPr/>
            </a:pPr>
            <a:r>
              <a:rPr kumimoji="0" lang="ko-KR" altLang="en-US" dirty="0">
                <a:latin typeface="휴먼모음T" pitchFamily="18" charset="-127"/>
                <a:ea typeface="휴먼모음T" pitchFamily="18" charset="-127"/>
              </a:rPr>
              <a:t>인증</a:t>
            </a:r>
            <a:r>
              <a:rPr kumimoji="0" lang="en-US" altLang="ko-KR" dirty="0">
                <a:latin typeface="휴먼모음T" pitchFamily="18" charset="-127"/>
                <a:ea typeface="휴먼모음T" pitchFamily="18" charset="-127"/>
              </a:rPr>
              <a:t>(3</a:t>
            </a:r>
            <a:r>
              <a:rPr kumimoji="0" lang="ko-KR" altLang="en-US" dirty="0">
                <a:latin typeface="휴먼모음T" pitchFamily="18" charset="-127"/>
                <a:ea typeface="휴먼모음T" pitchFamily="18" charset="-127"/>
              </a:rPr>
              <a:t>년 유효</a:t>
            </a:r>
            <a:r>
              <a:rPr kumimoji="0" lang="en-US" altLang="ko-KR" dirty="0">
                <a:latin typeface="휴먼모음T" pitchFamily="18" charset="-127"/>
                <a:ea typeface="휴먼모음T" pitchFamily="18" charset="-127"/>
              </a:rPr>
              <a:t>)</a:t>
            </a:r>
          </a:p>
        </p:txBody>
      </p:sp>
      <p:sp>
        <p:nvSpPr>
          <p:cNvPr id="26" name="제목 3"/>
          <p:cNvSpPr>
            <a:spLocks/>
          </p:cNvSpPr>
          <p:nvPr/>
        </p:nvSpPr>
        <p:spPr bwMode="auto">
          <a:xfrm>
            <a:off x="3511633" y="2396582"/>
            <a:ext cx="2063750" cy="385762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lIns="36000" tIns="36000" rIns="36000" bIns="36000" anchor="ctr"/>
          <a:lstStyle/>
          <a:p>
            <a:pPr algn="ctr"/>
            <a:r>
              <a:rPr kumimoji="0" lang="ko-KR" altLang="en-US">
                <a:latin typeface="휴먼모음T" pitchFamily="18" charset="-127"/>
                <a:ea typeface="휴먼모음T" pitchFamily="18" charset="-127"/>
              </a:rPr>
              <a:t>종료시점 재심사</a:t>
            </a:r>
            <a:endParaRPr kumimoji="0" lang="en-US" altLang="ko-KR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7" name="제목 3"/>
          <p:cNvSpPr>
            <a:spLocks/>
          </p:cNvSpPr>
          <p:nvPr/>
        </p:nvSpPr>
        <p:spPr bwMode="auto">
          <a:xfrm>
            <a:off x="6177045" y="2396582"/>
            <a:ext cx="2286000" cy="385762"/>
          </a:xfrm>
          <a:prstGeom prst="roundRect">
            <a:avLst>
              <a:gd name="adj" fmla="val 50000"/>
            </a:avLst>
          </a:prstGeom>
          <a:solidFill>
            <a:schemeClr val="tx2"/>
          </a:solidFill>
          <a:ln w="9525">
            <a:noFill/>
            <a:round/>
            <a:headEnd/>
            <a:tailEnd/>
          </a:ln>
        </p:spPr>
        <p:txBody>
          <a:bodyPr lIns="36000" tIns="36000" rIns="36000" bIns="36000" anchor="ctr"/>
          <a:lstStyle/>
          <a:p>
            <a:pPr algn="ctr"/>
            <a:r>
              <a:rPr kumimoji="0" lang="ko-KR" altLang="en-US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인증 지속여부 판단</a:t>
            </a:r>
            <a:endParaRPr kumimoji="0" lang="en-US" altLang="ko-KR">
              <a:solidFill>
                <a:schemeClr val="bg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28" name="Picture 2" descr="C:\Users\k_haccp\AppData\Local\Microsoft\Windows\Temporary Internet Files\Content.IE5\ZIMBSK8M\ti122d1016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DF8"/>
              </a:clrFrom>
              <a:clrTo>
                <a:srgbClr val="FEFDF8">
                  <a:alpha val="0"/>
                </a:srgbClr>
              </a:clrTo>
            </a:clrChange>
          </a:blip>
          <a:srcRect l="60474" t="58038" r="15157" b="16100"/>
          <a:stretch>
            <a:fillRect/>
          </a:stretch>
        </p:blipFill>
        <p:spPr bwMode="auto">
          <a:xfrm>
            <a:off x="992270" y="1099594"/>
            <a:ext cx="1328738" cy="125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8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 b="20143"/>
          <a:stretch>
            <a:fillRect/>
          </a:stretch>
        </p:blipFill>
        <p:spPr>
          <a:xfrm flipH="1">
            <a:off x="3440592" y="1099496"/>
            <a:ext cx="1874170" cy="1186766"/>
          </a:xfrm>
          <a:prstGeom prst="rect">
            <a:avLst/>
          </a:prstGeom>
        </p:spPr>
      </p:pic>
      <p:pic>
        <p:nvPicPr>
          <p:cNvPr id="30" name="Picture 4" descr="think Icon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 flipH="1">
            <a:off x="6464926" y="1099495"/>
            <a:ext cx="1447633" cy="1144665"/>
          </a:xfrm>
          <a:prstGeom prst="rect">
            <a:avLst/>
          </a:prstGeom>
          <a:noFill/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 smtClean="0"/>
              <a:pPr lvl="0">
                <a:defRPr lang="ko-KR" altLang="en-US"/>
              </a:pPr>
              <a:t>26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637767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4681500" y="3213375"/>
            <a:ext cx="96288" cy="36478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7" name="평행 사변형 6"/>
          <p:cNvSpPr/>
          <p:nvPr/>
        </p:nvSpPr>
        <p:spPr>
          <a:xfrm flipH="1">
            <a:off x="-684822" y="-17232"/>
            <a:ext cx="5762640" cy="693017"/>
          </a:xfrm>
          <a:prstGeom prst="parallelogram">
            <a:avLst>
              <a:gd name="adj" fmla="val 96870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67" tIns="45734" rIns="91467" bIns="45734" rtlCol="0" anchor="ctr"/>
          <a:lstStyle/>
          <a:p>
            <a:pPr algn="ctr"/>
            <a:endParaRPr lang="ko-KR" altLang="en-US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972237" y="77384"/>
            <a:ext cx="25494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2800" spc="5" dirty="0" smtClean="0">
                <a:solidFill>
                  <a:srgbClr val="FFFFFF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즉시인증취소제도</a:t>
            </a:r>
            <a:endParaRPr lang="ko-KR" altLang="en-US" sz="2800" spc="5" dirty="0">
              <a:solidFill>
                <a:srgbClr val="FFFFFF">
                  <a:alpha val="100000"/>
                </a:srgbClr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grpSp>
        <p:nvGrpSpPr>
          <p:cNvPr id="9" name="그룹 25"/>
          <p:cNvGrpSpPr/>
          <p:nvPr/>
        </p:nvGrpSpPr>
        <p:grpSpPr>
          <a:xfrm>
            <a:off x="179940" y="2493295"/>
            <a:ext cx="8919468" cy="826860"/>
            <a:chOff x="0" y="980728"/>
            <a:chExt cx="8919468" cy="826860"/>
          </a:xfrm>
        </p:grpSpPr>
        <p:sp>
          <p:nvSpPr>
            <p:cNvPr id="10" name="직사각형 9"/>
            <p:cNvSpPr/>
            <p:nvPr/>
          </p:nvSpPr>
          <p:spPr>
            <a:xfrm>
              <a:off x="1588" y="1247682"/>
              <a:ext cx="4644008" cy="553368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11" name="오각형 10"/>
            <p:cNvSpPr/>
            <p:nvPr/>
          </p:nvSpPr>
          <p:spPr>
            <a:xfrm>
              <a:off x="4382964" y="980728"/>
              <a:ext cx="4536504" cy="553368"/>
            </a:xfrm>
            <a:prstGeom prst="homePlat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12" name="직각 삼각형 11"/>
            <p:cNvSpPr/>
            <p:nvPr/>
          </p:nvSpPr>
          <p:spPr>
            <a:xfrm rot="16200000" flipH="1">
              <a:off x="4378714" y="1543246"/>
              <a:ext cx="276684" cy="252000"/>
            </a:xfrm>
            <a:prstGeom prst="rtTriangl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13" name="직각 삼각형 12"/>
            <p:cNvSpPr/>
            <p:nvPr/>
          </p:nvSpPr>
          <p:spPr>
            <a:xfrm flipV="1">
              <a:off x="0" y="1248480"/>
              <a:ext cx="720000" cy="540000"/>
            </a:xfrm>
            <a:prstGeom prst="rtTriangle">
              <a:avLst/>
            </a:prstGeom>
            <a:solidFill>
              <a:schemeClr val="bg1">
                <a:lumMod val="95000"/>
                <a:alpha val="2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휴먼모음T" pitchFamily="18" charset="-127"/>
                <a:ea typeface="휴먼모음T" pitchFamily="18" charset="-127"/>
              </a:endParaRPr>
            </a:p>
          </p:txBody>
        </p:sp>
      </p:grpSp>
      <p:sp>
        <p:nvSpPr>
          <p:cNvPr id="26" name="직사각형 4"/>
          <p:cNvSpPr/>
          <p:nvPr/>
        </p:nvSpPr>
        <p:spPr>
          <a:xfrm>
            <a:off x="653795" y="3430587"/>
            <a:ext cx="3528000" cy="3241215"/>
          </a:xfrm>
          <a:prstGeom prst="rect">
            <a:avLst/>
          </a:prstGeom>
          <a:solidFill>
            <a:srgbClr val="DDDDDD"/>
          </a:solidFill>
          <a:ln w="25400" cap="flat" cmpd="sng" algn="ctr">
            <a:noFill/>
            <a:prstDash val="solid"/>
            <a:round/>
          </a:ln>
        </p:spPr>
        <p:txBody>
          <a:bodyPr anchor="ctr"/>
          <a:lstStyle/>
          <a:p>
            <a:pPr algn="ctr">
              <a:defRPr lang="ko-KR" altLang="en-US"/>
            </a:pPr>
            <a:endParaRPr lang="ko-KR" altLang="en-US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971442" y="3648176"/>
            <a:ext cx="2629653" cy="586045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89883" tIns="46672" rIns="89883" bIns="46672" anchor="t">
            <a:noAutofit/>
          </a:bodyPr>
          <a:lstStyle/>
          <a:p>
            <a:pPr algn="ctr"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1</a:t>
            </a:r>
            <a:r>
              <a:rPr lang="ko-KR" altLang="en-US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차 부적합 시정명령</a:t>
            </a:r>
            <a:endParaRPr lang="ko-KR" altLang="en-US" spc="5" dirty="0">
              <a:solidFill>
                <a:srgbClr val="000000">
                  <a:alpha val="100000"/>
                </a:srgbClr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971442" y="5741033"/>
            <a:ext cx="2596320" cy="581299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89883" tIns="46672" rIns="89883" bIns="46672" anchor="t">
            <a:noAutofit/>
          </a:bodyPr>
          <a:lstStyle/>
          <a:p>
            <a:pPr algn="ctr"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pc="5" dirty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3차 </a:t>
            </a:r>
            <a:r>
              <a:rPr lang="ko-KR" altLang="en-US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부적합 인증취소</a:t>
            </a:r>
            <a:endParaRPr lang="ko-KR" altLang="en-US" spc="5" dirty="0">
              <a:solidFill>
                <a:srgbClr val="000000">
                  <a:alpha val="100000"/>
                </a:srgbClr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5168403" y="3430587"/>
            <a:ext cx="3527438" cy="3025134"/>
          </a:xfrm>
          <a:prstGeom prst="rect">
            <a:avLst/>
          </a:prstGeom>
          <a:solidFill>
            <a:srgbClr val="DDDDDD"/>
          </a:solidFill>
          <a:ln w="25400" cap="flat" cmpd="sng" algn="ctr">
            <a:noFill/>
            <a:prstDash val="solid"/>
            <a:round/>
          </a:ln>
        </p:spPr>
        <p:txBody>
          <a:bodyPr anchor="ctr"/>
          <a:lstStyle/>
          <a:p>
            <a:pPr algn="ctr">
              <a:defRPr lang="ko-KR" altLang="en-US"/>
            </a:pPr>
            <a:endParaRPr lang="ko-KR" altLang="en-US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5529480" y="3641811"/>
            <a:ext cx="3124029" cy="586045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89883" tIns="46672" rIns="89883" bIns="46672" anchor="t">
            <a:noAutofit/>
          </a:bodyPr>
          <a:lstStyle/>
          <a:p>
            <a:pPr algn="ctr" defTabSz="89993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2000" spc="5" dirty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주요위생안전조항 위반 </a:t>
            </a:r>
          </a:p>
          <a:p>
            <a:pPr algn="ctr" defTabSz="89993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2000" spc="5" dirty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즉시인증취소</a:t>
            </a: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 rotWithShape="1">
          <a:blip r:embed="rId2" cstate="print">
            <a:lum/>
          </a:blip>
          <a:srcRect/>
          <a:stretch>
            <a:fillRect/>
          </a:stretch>
        </p:blipFill>
        <p:spPr>
          <a:xfrm>
            <a:off x="4993869" y="5303289"/>
            <a:ext cx="608880" cy="974209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pic>
      <p:sp>
        <p:nvSpPr>
          <p:cNvPr id="25" name="직사각형 24"/>
          <p:cNvSpPr/>
          <p:nvPr/>
        </p:nvSpPr>
        <p:spPr>
          <a:xfrm>
            <a:off x="5491344" y="5319982"/>
            <a:ext cx="3205046" cy="586045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89883" tIns="46672" rIns="89883" bIns="46672" anchor="t">
            <a:noAutofit/>
          </a:bodyPr>
          <a:lstStyle/>
          <a:p>
            <a:pPr algn="ctr" defTabSz="89993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2000" spc="5" dirty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정기 조사·평가 점수 60% 미만 즉시인증취소 </a:t>
            </a:r>
          </a:p>
        </p:txBody>
      </p:sp>
      <p:sp>
        <p:nvSpPr>
          <p:cNvPr id="18" name="자유형 17"/>
          <p:cNvSpPr/>
          <p:nvPr/>
        </p:nvSpPr>
        <p:spPr>
          <a:xfrm>
            <a:off x="647988" y="4438965"/>
            <a:ext cx="3528000" cy="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28969">
                <a:moveTo>
                  <a:pt x="0" y="0"/>
                </a:moveTo>
                <a:lnTo>
                  <a:pt x="128969" y="0"/>
                </a:lnTo>
              </a:path>
            </a:pathLst>
          </a:custGeom>
          <a:noFill/>
          <a:ln w="38037" cap="rnd" cmpd="sng" algn="ctr">
            <a:solidFill>
              <a:srgbClr val="FFFFFF"/>
            </a:solidFill>
            <a:prstDash val="solid"/>
            <a:round/>
          </a:ln>
        </p:spPr>
        <p:txBody>
          <a:bodyPr anchor="ctr"/>
          <a:lstStyle/>
          <a:p>
            <a:pPr algn="ctr">
              <a:defRPr lang="ko-KR" altLang="en-US"/>
            </a:pPr>
            <a:endParaRPr lang="ko-KR" altLang="en-US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611741" y="2854371"/>
            <a:ext cx="33906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  <a:sym typeface="Wingdings"/>
              </a:rPr>
              <a:t>(</a:t>
            </a:r>
            <a:r>
              <a:rPr lang="ko-KR" altLang="en-US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  <a:sym typeface="Wingdings"/>
              </a:rPr>
              <a:t>이 전</a:t>
            </a:r>
            <a:r>
              <a:rPr lang="en-US" altLang="ko-KR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  <a:sym typeface="Wingdings"/>
              </a:rPr>
              <a:t>) 2</a:t>
            </a:r>
            <a:r>
              <a:rPr lang="ko-KR" altLang="en-US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  <a:sym typeface="Wingdings"/>
              </a:rPr>
              <a:t>차 시정명령 후 인증취소</a:t>
            </a:r>
            <a:endParaRPr lang="ko-KR" altLang="en-US" spc="5" dirty="0">
              <a:solidFill>
                <a:srgbClr val="FFFFFF">
                  <a:alpha val="100000"/>
                </a:srgbClr>
              </a:solidFill>
              <a:effectLst>
                <a:outerShdw blurRad="38100" dist="38100" dir="2700000" algn="tl" rotWithShape="0">
                  <a:srgbClr val="000000">
                    <a:alpha val="40000"/>
                  </a:srgbClr>
                </a:outerShdw>
              </a:effectLst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4858388" y="2566263"/>
            <a:ext cx="36846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  <a:sym typeface="Wingdings"/>
              </a:rPr>
              <a:t>HACCP </a:t>
            </a:r>
            <a:r>
              <a:rPr lang="ko-KR" altLang="en-US" spc="5" dirty="0" smtClean="0">
                <a:solidFill>
                  <a:srgbClr val="FFFFFF">
                    <a:alpha val="100000"/>
                  </a:srgbClr>
                </a:solidFill>
                <a:effectLst>
                  <a:outerShdw blurRad="38100" dist="38100" dir="2700000" algn="tl" rotWithShape="0">
                    <a:srgbClr val="000000">
                      <a:alpha val="40000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  <a:sym typeface="Wingdings"/>
              </a:rPr>
              <a:t>기준 미달업체 퇴출제도 도입</a:t>
            </a:r>
            <a:endParaRPr lang="ko-KR" altLang="en-US" spc="5" dirty="0">
              <a:solidFill>
                <a:srgbClr val="FFFFFF">
                  <a:alpha val="100000"/>
                </a:srgbClr>
              </a:solidFill>
              <a:effectLst>
                <a:outerShdw blurRad="38100" dist="38100" dir="2700000" algn="tl" rotWithShape="0">
                  <a:srgbClr val="000000">
                    <a:alpha val="40000"/>
                  </a:srgbClr>
                </a:outerShdw>
              </a:effectLst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971442" y="4617188"/>
            <a:ext cx="2773707" cy="586045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89883" tIns="46672" rIns="89883" bIns="46672" anchor="ctr">
            <a:noAutofit/>
          </a:bodyPr>
          <a:lstStyle/>
          <a:p>
            <a:pPr algn="ctr"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2</a:t>
            </a:r>
            <a:r>
              <a:rPr lang="ko-KR" altLang="en-US" spc="5" dirty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차 </a:t>
            </a:r>
            <a:r>
              <a:rPr lang="ko-KR" altLang="en-US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부적합 시정명령</a:t>
            </a:r>
            <a:endParaRPr lang="ko-KR" altLang="en-US" spc="5" dirty="0">
              <a:solidFill>
                <a:srgbClr val="000000">
                  <a:alpha val="100000"/>
                </a:srgbClr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pic>
        <p:nvPicPr>
          <p:cNvPr id="35" name="그림 34"/>
          <p:cNvPicPr>
            <a:picLocks noChangeAspect="1"/>
          </p:cNvPicPr>
          <p:nvPr/>
        </p:nvPicPr>
        <p:blipFill rotWithShape="1">
          <a:blip r:embed="rId3" cstate="print">
            <a:lum/>
          </a:blip>
          <a:srcRect/>
          <a:stretch>
            <a:fillRect/>
          </a:stretch>
        </p:blipFill>
        <p:spPr>
          <a:xfrm>
            <a:off x="420154" y="4510992"/>
            <a:ext cx="692660" cy="1108256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pic>
      <p:sp>
        <p:nvSpPr>
          <p:cNvPr id="36" name="자유형 35"/>
          <p:cNvSpPr/>
          <p:nvPr/>
        </p:nvSpPr>
        <p:spPr>
          <a:xfrm>
            <a:off x="647988" y="5519370"/>
            <a:ext cx="3528000" cy="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28969">
                <a:moveTo>
                  <a:pt x="0" y="0"/>
                </a:moveTo>
                <a:lnTo>
                  <a:pt x="128969" y="0"/>
                </a:lnTo>
              </a:path>
            </a:pathLst>
          </a:custGeom>
          <a:noFill/>
          <a:ln w="38037" cap="rnd" cmpd="sng" algn="ctr">
            <a:solidFill>
              <a:srgbClr val="FFFFFF"/>
            </a:solidFill>
            <a:prstDash val="solid"/>
            <a:round/>
          </a:ln>
        </p:spPr>
        <p:txBody>
          <a:bodyPr anchor="ctr"/>
          <a:lstStyle/>
          <a:p>
            <a:pPr algn="ctr">
              <a:defRPr lang="ko-KR" altLang="en-US"/>
            </a:pPr>
            <a:endParaRPr lang="ko-KR" altLang="en-US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37" name="자유형 36"/>
          <p:cNvSpPr/>
          <p:nvPr/>
        </p:nvSpPr>
        <p:spPr>
          <a:xfrm>
            <a:off x="5203273" y="4971221"/>
            <a:ext cx="3528000" cy="0"/>
          </a:xfrm>
          <a:custGeom>
            <a:avLst/>
            <a:gdLst/>
            <a:ahLst/>
            <a:cxnLst>
              <a:cxn ang="3cd4">
                <a:pos x="hc" y="t"/>
              </a:cxn>
              <a:cxn ang="cd2">
                <a:pos x="l" y="vc"/>
              </a:cxn>
              <a:cxn ang="cd4">
                <a:pos x="hc" y="b"/>
              </a:cxn>
              <a:cxn ang="0">
                <a:pos x="r" y="vc"/>
              </a:cxn>
            </a:cxnLst>
            <a:rect l="l" t="t" r="r" b="b"/>
            <a:pathLst>
              <a:path w="128969">
                <a:moveTo>
                  <a:pt x="0" y="0"/>
                </a:moveTo>
                <a:lnTo>
                  <a:pt x="128969" y="0"/>
                </a:lnTo>
              </a:path>
            </a:pathLst>
          </a:custGeom>
          <a:noFill/>
          <a:ln w="38037" cap="rnd" cmpd="sng" algn="ctr">
            <a:solidFill>
              <a:srgbClr val="FFFFFF"/>
            </a:solidFill>
            <a:prstDash val="solid"/>
            <a:round/>
          </a:ln>
        </p:spPr>
        <p:txBody>
          <a:bodyPr anchor="ctr"/>
          <a:lstStyle/>
          <a:p>
            <a:pPr algn="ctr">
              <a:defRPr lang="ko-KR" altLang="en-US"/>
            </a:pPr>
            <a:endParaRPr lang="ko-KR" altLang="en-US"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38" name="그림 37"/>
          <p:cNvPicPr>
            <a:picLocks noChangeAspect="1"/>
          </p:cNvPicPr>
          <p:nvPr/>
        </p:nvPicPr>
        <p:blipFill rotWithShape="1">
          <a:blip r:embed="rId2" cstate="print">
            <a:lum/>
          </a:blip>
          <a:srcRect/>
          <a:stretch>
            <a:fillRect/>
          </a:stretch>
        </p:blipFill>
        <p:spPr>
          <a:xfrm>
            <a:off x="4993869" y="3718695"/>
            <a:ext cx="608880" cy="974209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pic>
      <p:pic>
        <p:nvPicPr>
          <p:cNvPr id="39" name="그림 38"/>
          <p:cNvPicPr>
            <a:picLocks noChangeAspect="1"/>
          </p:cNvPicPr>
          <p:nvPr/>
        </p:nvPicPr>
        <p:blipFill rotWithShape="1">
          <a:blip r:embed="rId2" cstate="print">
            <a:lum/>
          </a:blip>
          <a:srcRect/>
          <a:stretch>
            <a:fillRect/>
          </a:stretch>
        </p:blipFill>
        <p:spPr>
          <a:xfrm>
            <a:off x="462044" y="5735451"/>
            <a:ext cx="608880" cy="974209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pic>
      <p:pic>
        <p:nvPicPr>
          <p:cNvPr id="40" name="그림 39"/>
          <p:cNvPicPr>
            <a:picLocks noChangeAspect="1"/>
          </p:cNvPicPr>
          <p:nvPr/>
        </p:nvPicPr>
        <p:blipFill rotWithShape="1">
          <a:blip r:embed="rId3" cstate="print">
            <a:lum/>
          </a:blip>
          <a:srcRect/>
          <a:stretch>
            <a:fillRect/>
          </a:stretch>
        </p:blipFill>
        <p:spPr>
          <a:xfrm>
            <a:off x="420154" y="3358560"/>
            <a:ext cx="692660" cy="1108256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pic>
      <p:sp>
        <p:nvSpPr>
          <p:cNvPr id="47" name="모서리가 둥근 직사각형 46"/>
          <p:cNvSpPr/>
          <p:nvPr/>
        </p:nvSpPr>
        <p:spPr>
          <a:xfrm>
            <a:off x="714585" y="1206627"/>
            <a:ext cx="7604406" cy="1081023"/>
          </a:xfrm>
          <a:prstGeom prst="roundRect">
            <a:avLst>
              <a:gd name="adj" fmla="val 520"/>
            </a:avLst>
          </a:prstGeom>
          <a:solidFill>
            <a:schemeClr val="accent5">
              <a:lumMod val="20000"/>
              <a:lumOff val="80000"/>
            </a:schemeClr>
          </a:solidFill>
          <a:ln w="25320" cap="rnd" cmpd="sng" algn="ctr">
            <a:solidFill>
              <a:srgbClr val="0070C0"/>
            </a:solidFill>
            <a:prstDash val="sysDot"/>
            <a:round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89865" tIns="46662" rIns="89865" bIns="46662" anchor="b">
            <a:noAutofit/>
          </a:bodyPr>
          <a:lstStyle/>
          <a:p>
            <a:pPr algn="ctr"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pc="5" dirty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 주요 위생안전조항 </a:t>
            </a:r>
            <a:r>
              <a:rPr lang="ko-KR" altLang="en-US" spc="5" dirty="0">
                <a:solidFill>
                  <a:srgbClr val="FF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1개 이상 위반 시</a:t>
            </a:r>
            <a:r>
              <a:rPr lang="ko-KR" altLang="en-US" spc="5" dirty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 또는 </a:t>
            </a:r>
            <a:r>
              <a:rPr lang="ko-KR" altLang="en-US" spc="5" dirty="0">
                <a:solidFill>
                  <a:srgbClr val="FF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평가점수 60점 미만</a:t>
            </a:r>
            <a:r>
              <a:rPr lang="ko-KR" altLang="en-US" spc="5" dirty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일 경우</a:t>
            </a:r>
          </a:p>
          <a:p>
            <a:pPr algn="ctr" defTabSz="89993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 </a:t>
            </a:r>
            <a:r>
              <a:rPr lang="ko-KR" altLang="en-US" sz="1200" spc="5" dirty="0">
                <a:solidFill>
                  <a:srgbClr val="595959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* 주요 위생안전조항  :  원료 검수(검사), 지하수 살균, 작업장 세척, </a:t>
            </a:r>
            <a:r>
              <a:rPr lang="ko-KR" altLang="en-US" sz="1200" spc="5" dirty="0" err="1">
                <a:solidFill>
                  <a:srgbClr val="595959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중요관리점</a:t>
            </a:r>
            <a:r>
              <a:rPr lang="ko-KR" altLang="en-US" sz="1200" spc="5" dirty="0">
                <a:solidFill>
                  <a:srgbClr val="595959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 </a:t>
            </a:r>
          </a:p>
        </p:txBody>
      </p:sp>
      <p:sp>
        <p:nvSpPr>
          <p:cNvPr id="48" name="모서리가 둥근 직사각형 47"/>
          <p:cNvSpPr/>
          <p:nvPr/>
        </p:nvSpPr>
        <p:spPr>
          <a:xfrm>
            <a:off x="533606" y="909642"/>
            <a:ext cx="5906572" cy="520941"/>
          </a:xfrm>
          <a:prstGeom prst="roundRect">
            <a:avLst>
              <a:gd name="adj" fmla="val 1041"/>
            </a:avLst>
          </a:prstGeom>
          <a:solidFill>
            <a:srgbClr val="0070C0"/>
          </a:solidFill>
          <a:ln w="25400" cap="flat" cmpd="sng" algn="ctr">
            <a:noFill/>
            <a:prstDash val="solid"/>
            <a:round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89865" tIns="46662" rIns="89865" bIns="46662" anchor="ctr">
            <a:noAutofit/>
          </a:bodyPr>
          <a:lstStyle/>
          <a:p>
            <a:pPr algn="ctr" defTabSz="899931">
              <a:spcBef>
                <a:spcPct val="0"/>
              </a:spcBef>
              <a:spcAft>
                <a:spcPct val="0"/>
              </a:spcAft>
              <a:buClr>
                <a:srgbClr val="262626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2000" spc="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즉시 </a:t>
            </a:r>
            <a:r>
              <a:rPr lang="ko-KR" altLang="en-US" sz="2000" spc="5" dirty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인증취소</a:t>
            </a:r>
            <a:r>
              <a:rPr lang="ko-KR" altLang="en-US" sz="1600" spc="5" dirty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(One-strike Out)</a:t>
            </a:r>
            <a:r>
              <a:rPr lang="ko-KR" altLang="en-US" sz="2000" spc="5" dirty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 규정 시행</a:t>
            </a:r>
            <a:r>
              <a:rPr lang="ko-KR" altLang="en-US" sz="1600" spc="5" dirty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(‘15.8.18)</a:t>
            </a: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 smtClean="0"/>
              <a:pPr lvl="0">
                <a:defRPr lang="ko-KR" altLang="en-US"/>
              </a:pPr>
              <a:t>27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236580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평행 사변형 1"/>
          <p:cNvSpPr/>
          <p:nvPr/>
        </p:nvSpPr>
        <p:spPr>
          <a:xfrm flipH="1">
            <a:off x="-684822" y="-17232"/>
            <a:ext cx="5762640" cy="693017"/>
          </a:xfrm>
          <a:prstGeom prst="parallelogram">
            <a:avLst>
              <a:gd name="adj" fmla="val 96870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67" tIns="45734" rIns="91467" bIns="45734" rtlCol="0" anchor="ctr"/>
          <a:lstStyle/>
          <a:p>
            <a:pPr algn="ctr"/>
            <a:endParaRPr lang="ko-KR" altLang="en-US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 smtClean="0"/>
              <a:pPr lvl="0">
                <a:defRPr lang="ko-KR" altLang="en-US"/>
              </a:pPr>
              <a:t>28</a:t>
            </a:fld>
            <a:endParaRPr lang="ko-KR" altLang="en-US"/>
          </a:p>
        </p:txBody>
      </p:sp>
      <p:sp>
        <p:nvSpPr>
          <p:cNvPr id="23" name="직사각형 22"/>
          <p:cNvSpPr/>
          <p:nvPr/>
        </p:nvSpPr>
        <p:spPr>
          <a:xfrm>
            <a:off x="684129" y="77384"/>
            <a:ext cx="33384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2800" spc="5" dirty="0" smtClean="0">
                <a:solidFill>
                  <a:srgbClr val="FFFFFF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조사평가 전면불시평가</a:t>
            </a:r>
            <a:endParaRPr lang="ko-KR" altLang="en-US" sz="2800" spc="5" dirty="0">
              <a:solidFill>
                <a:srgbClr val="FFFFFF">
                  <a:alpha val="100000"/>
                </a:srgbClr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504973" y="1485240"/>
            <a:ext cx="8152202" cy="1081023"/>
          </a:xfrm>
          <a:prstGeom prst="roundRect">
            <a:avLst>
              <a:gd name="adj" fmla="val 520"/>
            </a:avLst>
          </a:prstGeom>
          <a:solidFill>
            <a:schemeClr val="accent5">
              <a:lumMod val="20000"/>
              <a:lumOff val="80000"/>
            </a:schemeClr>
          </a:solidFill>
          <a:ln w="25320" cap="rnd" cmpd="sng" algn="ctr">
            <a:solidFill>
              <a:srgbClr val="0070C0"/>
            </a:solidFill>
            <a:prstDash val="sysDot"/>
            <a:round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89865" tIns="46662" rIns="89865" bIns="46662" anchor="b">
            <a:noAutofit/>
          </a:bodyPr>
          <a:lstStyle/>
          <a:p>
            <a:pPr algn="ctr"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endParaRPr lang="ko-KR" altLang="en-US" sz="1200" spc="5" dirty="0">
              <a:solidFill>
                <a:srgbClr val="595959">
                  <a:alpha val="100000"/>
                </a:srgbClr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323994" y="1188255"/>
            <a:ext cx="5906572" cy="520941"/>
          </a:xfrm>
          <a:prstGeom prst="roundRect">
            <a:avLst>
              <a:gd name="adj" fmla="val 1041"/>
            </a:avLst>
          </a:prstGeom>
          <a:solidFill>
            <a:srgbClr val="0070C0"/>
          </a:solidFill>
          <a:ln w="25400" cap="flat" cmpd="sng" algn="ctr">
            <a:noFill/>
            <a:prstDash val="solid"/>
            <a:round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89865" tIns="46662" rIns="89865" bIns="46662" anchor="ctr">
            <a:noAutofit/>
          </a:bodyPr>
          <a:lstStyle/>
          <a:p>
            <a:pPr algn="ctr" defTabSz="899931">
              <a:spcBef>
                <a:spcPct val="0"/>
              </a:spcBef>
              <a:spcAft>
                <a:spcPct val="0"/>
              </a:spcAft>
              <a:buClr>
                <a:srgbClr val="262626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2000" spc="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★ 조사∙평가 전면 </a:t>
            </a:r>
            <a:r>
              <a:rPr lang="ko-KR" altLang="en-US" sz="2000" spc="5" dirty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불시평가 </a:t>
            </a:r>
            <a:r>
              <a:rPr lang="ko-KR" altLang="en-US" sz="2000" spc="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추진</a:t>
            </a:r>
            <a:r>
              <a:rPr lang="en-US" altLang="ko-KR" sz="2000" spc="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(</a:t>
            </a:r>
            <a:r>
              <a:rPr lang="ko-KR" altLang="en-US" sz="2000" spc="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사후관리강화</a:t>
            </a:r>
            <a:r>
              <a:rPr lang="en-US" altLang="ko-KR" sz="2000" spc="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)</a:t>
            </a:r>
            <a:r>
              <a:rPr lang="ko-KR" altLang="en-US" sz="2000" spc="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 </a:t>
            </a:r>
            <a:r>
              <a:rPr lang="ko-KR" altLang="en-US" sz="2000" spc="5" dirty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★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76410" y="1851394"/>
            <a:ext cx="7299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연초 평가대상 일괄적 공개 및 모든 업소에 대해 </a:t>
            </a:r>
            <a:r>
              <a:rPr lang="ko-KR" altLang="en-US" sz="280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불시평가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 실시</a:t>
            </a:r>
            <a:endParaRPr lang="ko-KR" altLang="en-US" sz="2000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5" name="모서리가 둥근 직사각형 24"/>
          <p:cNvSpPr/>
          <p:nvPr/>
        </p:nvSpPr>
        <p:spPr>
          <a:xfrm>
            <a:off x="479572" y="3524198"/>
            <a:ext cx="8152203" cy="285949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8A41E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en-US" altLang="ko-KR" sz="500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58729" y="3832995"/>
            <a:ext cx="7828992" cy="2352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식품안전과 관련된 </a:t>
            </a:r>
            <a:r>
              <a:rPr lang="ko-KR" altLang="en-US" sz="240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법령 위반 업체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에 대해 </a:t>
            </a:r>
            <a:r>
              <a:rPr lang="ko-KR" altLang="en-US" sz="240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즉시 평가</a:t>
            </a:r>
            <a:endParaRPr lang="en-US" altLang="ko-KR" sz="2400" dirty="0" smtClean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dirty="0" smtClean="0">
                <a:latin typeface="휴먼모음T" pitchFamily="18" charset="-127"/>
                <a:ea typeface="휴먼모음T" pitchFamily="18" charset="-127"/>
              </a:rPr>
              <a:t>식중독 발생</a:t>
            </a:r>
            <a:r>
              <a:rPr lang="en-US" altLang="ko-KR" dirty="0" smtClean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dirty="0" smtClean="0">
                <a:latin typeface="휴먼모음T" pitchFamily="18" charset="-127"/>
                <a:ea typeface="휴먼모음T" pitchFamily="18" charset="-127"/>
              </a:rPr>
              <a:t>기준규격 위반 등 법령위반 업체는 즉시 불시평가 실시</a:t>
            </a:r>
            <a:endParaRPr lang="en-US" altLang="ko-KR" dirty="0" smtClean="0">
              <a:latin typeface="휴먼모음T" pitchFamily="18" charset="-127"/>
              <a:ea typeface="휴먼모음T" pitchFamily="18" charset="-127"/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ko-KR" altLang="en-US" dirty="0" smtClean="0">
                <a:latin typeface="휴먼모음T" pitchFamily="18" charset="-127"/>
                <a:ea typeface="휴먼모음T" pitchFamily="18" charset="-127"/>
              </a:rPr>
              <a:t>기타 경미한 표시사항 위반 및 영양성분 부적합 업체 등은 평가 제외</a:t>
            </a:r>
            <a:endParaRPr lang="en-US" altLang="ko-KR" dirty="0" smtClean="0">
              <a:latin typeface="휴먼모음T" pitchFamily="18" charset="-127"/>
              <a:ea typeface="휴먼모음T" pitchFamily="18" charset="-127"/>
            </a:endParaRPr>
          </a:p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endParaRPr lang="en-US" altLang="ko-KR" sz="2000" dirty="0">
              <a:latin typeface="휴먼모음T" pitchFamily="18" charset="-127"/>
              <a:ea typeface="휴먼모음T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당해 연도 인증 연장심사 받은 업체는 정기 조사</a:t>
            </a:r>
            <a:r>
              <a:rPr lang="ko-KR" altLang="en-US" sz="2000" dirty="0" smtClean="0">
                <a:latin typeface="맑은 고딕"/>
                <a:ea typeface="맑은 고딕"/>
              </a:rPr>
              <a:t>∙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평가 제외</a:t>
            </a:r>
            <a:endParaRPr lang="ko-KR" altLang="en-US" sz="2000" dirty="0"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28" name="Picture 2" descr="D:\PPT 자료\2. PT 서식모음\iconify\png\128px\documents-clipboard-edit@128px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7094532" y="5221909"/>
            <a:ext cx="1393189" cy="1046709"/>
          </a:xfrm>
          <a:prstGeom prst="rect">
            <a:avLst/>
          </a:prstGeom>
          <a:noFill/>
        </p:spPr>
      </p:pic>
      <p:pic>
        <p:nvPicPr>
          <p:cNvPr id="33" name="Picture 2" descr="C:\Users\user\Desktop\그림1.jpg"/>
          <p:cNvPicPr>
            <a:picLocks noChangeAspect="1" noChangeArrowheads="1"/>
          </p:cNvPicPr>
          <p:nvPr/>
        </p:nvPicPr>
        <p:blipFill>
          <a:blip r:embed="rId3" cstate="print"/>
          <a:srcRect l="4096" r="4112"/>
          <a:stretch>
            <a:fillRect/>
          </a:stretch>
        </p:blipFill>
        <p:spPr bwMode="auto">
          <a:xfrm>
            <a:off x="370620" y="3214506"/>
            <a:ext cx="5834545" cy="515964"/>
          </a:xfrm>
          <a:prstGeom prst="rect">
            <a:avLst/>
          </a:prstGeom>
          <a:noFill/>
        </p:spPr>
      </p:pic>
      <p:sp>
        <p:nvSpPr>
          <p:cNvPr id="34" name="직사각형 33"/>
          <p:cNvSpPr/>
          <p:nvPr/>
        </p:nvSpPr>
        <p:spPr>
          <a:xfrm>
            <a:off x="549162" y="3291268"/>
            <a:ext cx="556899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spc="5" dirty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★ </a:t>
            </a:r>
            <a:r>
              <a:rPr lang="ko-KR" altLang="en-US" sz="20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</a:rPr>
              <a:t>즉시불시평가</a:t>
            </a:r>
            <a:r>
              <a:rPr lang="ko-KR" altLang="en-US" sz="2000" spc="5" dirty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 ★</a:t>
            </a:r>
            <a:endParaRPr lang="ko-KR" altLang="en-US" sz="2000" dirty="0">
              <a:solidFill>
                <a:schemeClr val="bg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772912" y="2604363"/>
            <a:ext cx="60792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89993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600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* 전년도 </a:t>
            </a:r>
            <a:r>
              <a:rPr lang="ko-KR" altLang="en-US" sz="1600" spc="5" dirty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HACCP 부적합 업체 </a:t>
            </a:r>
            <a:r>
              <a:rPr lang="ko-KR" altLang="en-US" sz="1600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중 학교급식 납품업체 연</a:t>
            </a:r>
            <a:r>
              <a:rPr lang="en-US" altLang="ko-KR" sz="1600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2</a:t>
            </a:r>
            <a:r>
              <a:rPr lang="ko-KR" altLang="en-US" sz="1600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회 이상 평가 </a:t>
            </a:r>
            <a:endParaRPr lang="en-US" altLang="ko-KR" sz="1600" spc="5" dirty="0">
              <a:solidFill>
                <a:srgbClr val="000000">
                  <a:alpha val="100000"/>
                </a:srgbClr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평행 사변형 1"/>
          <p:cNvSpPr/>
          <p:nvPr/>
        </p:nvSpPr>
        <p:spPr>
          <a:xfrm flipH="1">
            <a:off x="-684822" y="-17232"/>
            <a:ext cx="7491246" cy="693017"/>
          </a:xfrm>
          <a:prstGeom prst="parallelogram">
            <a:avLst>
              <a:gd name="adj" fmla="val 96870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67" tIns="45734" rIns="91467" bIns="45734" rtlCol="0" anchor="ctr"/>
          <a:lstStyle/>
          <a:p>
            <a:pPr algn="ctr"/>
            <a:endParaRPr lang="ko-KR" altLang="en-US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-252222" y="115484"/>
            <a:ext cx="66976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2800" b="1" spc="5" dirty="0" smtClean="0">
                <a:solidFill>
                  <a:srgbClr val="FFFFFF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 </a:t>
            </a:r>
            <a:r>
              <a:rPr lang="ko-KR" altLang="en-US" sz="2800" b="1" spc="5" dirty="0" err="1" smtClean="0">
                <a:solidFill>
                  <a:srgbClr val="FFFFFF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검체</a:t>
            </a:r>
            <a:r>
              <a:rPr lang="ko-KR" altLang="en-US" sz="2800" b="1" spc="5" dirty="0" smtClean="0">
                <a:solidFill>
                  <a:srgbClr val="FFFFFF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 채취 규정 신설 및 살충제 평가 명확화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530075" y="6584166"/>
            <a:ext cx="2134341" cy="365294"/>
          </a:xfrm>
        </p:spPr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 smtClean="0"/>
              <a:pPr lvl="0">
                <a:defRPr lang="ko-KR" altLang="en-US"/>
              </a:pPr>
              <a:t>29</a:t>
            </a:fld>
            <a:endParaRPr lang="ko-KR" altLang="en-US"/>
          </a:p>
        </p:txBody>
      </p:sp>
      <p:grpSp>
        <p:nvGrpSpPr>
          <p:cNvPr id="39" name="그룹 38"/>
          <p:cNvGrpSpPr/>
          <p:nvPr/>
        </p:nvGrpSpPr>
        <p:grpSpPr>
          <a:xfrm>
            <a:off x="370156" y="3502614"/>
            <a:ext cx="8139516" cy="3105953"/>
            <a:chOff x="323528" y="1340768"/>
            <a:chExt cx="8139516" cy="3105953"/>
          </a:xfrm>
        </p:grpSpPr>
        <p:sp>
          <p:nvSpPr>
            <p:cNvPr id="40" name="모서리가 둥근 직사각형 39"/>
            <p:cNvSpPr/>
            <p:nvPr/>
          </p:nvSpPr>
          <p:spPr>
            <a:xfrm>
              <a:off x="971599" y="1905784"/>
              <a:ext cx="7491445" cy="2540937"/>
            </a:xfrm>
            <a:prstGeom prst="round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41" name="그룹 10"/>
            <p:cNvGrpSpPr/>
            <p:nvPr/>
          </p:nvGrpSpPr>
          <p:grpSpPr>
            <a:xfrm>
              <a:off x="323528" y="1340768"/>
              <a:ext cx="8139516" cy="1224136"/>
              <a:chOff x="1259632" y="1556792"/>
              <a:chExt cx="8139516" cy="1224136"/>
            </a:xfrm>
          </p:grpSpPr>
          <p:sp>
            <p:nvSpPr>
              <p:cNvPr id="42" name="모서리가 둥근 직사각형 41"/>
              <p:cNvSpPr/>
              <p:nvPr/>
            </p:nvSpPr>
            <p:spPr>
              <a:xfrm>
                <a:off x="1835695" y="1772816"/>
                <a:ext cx="7563453" cy="792088"/>
              </a:xfrm>
              <a:prstGeom prst="roundRect">
                <a:avLst>
                  <a:gd name="adj" fmla="val 50000"/>
                </a:avLst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3" name="타원 42"/>
              <p:cNvSpPr/>
              <p:nvPr/>
            </p:nvSpPr>
            <p:spPr>
              <a:xfrm>
                <a:off x="1259632" y="1556792"/>
                <a:ext cx="1224000" cy="1224136"/>
              </a:xfrm>
              <a:prstGeom prst="ellipse">
                <a:avLst/>
              </a:prstGeom>
              <a:solidFill>
                <a:schemeClr val="accent3">
                  <a:lumMod val="40000"/>
                  <a:lumOff val="60000"/>
                  <a:alpha val="18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4" name="타원 43"/>
              <p:cNvSpPr/>
              <p:nvPr/>
            </p:nvSpPr>
            <p:spPr>
              <a:xfrm>
                <a:off x="1421632" y="1718860"/>
                <a:ext cx="900000" cy="90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45" name="직사각형 44"/>
          <p:cNvSpPr/>
          <p:nvPr/>
        </p:nvSpPr>
        <p:spPr>
          <a:xfrm>
            <a:off x="1468612" y="3941315"/>
            <a:ext cx="6968568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defTabSz="90011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20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 살충제</a:t>
            </a:r>
            <a:r>
              <a:rPr lang="en-US" altLang="ko-KR" sz="20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(</a:t>
            </a:r>
            <a:r>
              <a:rPr lang="ko-KR" altLang="en-US" sz="20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농약</a:t>
            </a:r>
            <a:r>
              <a:rPr lang="en-US" altLang="ko-KR" sz="20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) </a:t>
            </a:r>
            <a:r>
              <a:rPr lang="ko-KR" altLang="en-US" sz="20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등의 사용 및 잔류여부를 확인하는 평가항목 명확화</a:t>
            </a:r>
          </a:p>
        </p:txBody>
      </p:sp>
      <p:sp>
        <p:nvSpPr>
          <p:cNvPr id="46" name="직사각형 45"/>
          <p:cNvSpPr/>
          <p:nvPr/>
        </p:nvSpPr>
        <p:spPr>
          <a:xfrm>
            <a:off x="485098" y="3928142"/>
            <a:ext cx="100837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spc="-150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살충제</a:t>
            </a:r>
            <a:endParaRPr lang="ko-KR" altLang="en-US" spc="-150" dirty="0">
              <a:solidFill>
                <a:srgbClr val="00206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1378999" y="4596040"/>
            <a:ext cx="53111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선행요건 </a:t>
            </a:r>
            <a:r>
              <a:rPr lang="en-US" altLang="ko-KR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Ⅶ. </a:t>
            </a:r>
            <a:r>
              <a:rPr lang="ko-KR" altLang="en-US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가축사육농장</a:t>
            </a:r>
            <a:r>
              <a:rPr lang="en-US" altLang="ko-KR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(</a:t>
            </a:r>
            <a:r>
              <a:rPr lang="ko-KR" altLang="en-US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돼지</a:t>
            </a:r>
            <a:r>
              <a:rPr lang="en-US" altLang="ko-KR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, </a:t>
            </a:r>
            <a:r>
              <a:rPr lang="ko-KR" altLang="en-US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소</a:t>
            </a:r>
            <a:r>
              <a:rPr lang="en-US" altLang="ko-KR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, </a:t>
            </a:r>
            <a:r>
              <a:rPr lang="ko-KR" altLang="en-US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닭</a:t>
            </a:r>
            <a:r>
              <a:rPr lang="en-US" altLang="ko-KR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·</a:t>
            </a:r>
            <a:r>
              <a:rPr lang="ko-KR" altLang="en-US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오리</a:t>
            </a:r>
            <a:r>
              <a:rPr lang="en-US" altLang="ko-KR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) </a:t>
            </a:r>
            <a:r>
              <a:rPr lang="ko-KR" altLang="en-US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중 라</a:t>
            </a:r>
            <a:r>
              <a:rPr lang="en-US" altLang="ko-KR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. </a:t>
            </a:r>
            <a:endParaRPr lang="ko-KR" altLang="en-US" dirty="0"/>
          </a:p>
        </p:txBody>
      </p:sp>
      <p:sp>
        <p:nvSpPr>
          <p:cNvPr id="48" name="직사각형 47"/>
          <p:cNvSpPr/>
          <p:nvPr/>
        </p:nvSpPr>
        <p:spPr>
          <a:xfrm>
            <a:off x="1794139" y="5100229"/>
            <a:ext cx="37051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“</a:t>
            </a:r>
            <a:r>
              <a:rPr lang="ko-KR" altLang="en-US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사료</a:t>
            </a:r>
            <a:r>
              <a:rPr lang="en-US" altLang="ko-KR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·</a:t>
            </a:r>
            <a:r>
              <a:rPr lang="ko-KR" altLang="en-US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동물용의약품</a:t>
            </a:r>
            <a:r>
              <a:rPr lang="en-US" altLang="ko-KR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·</a:t>
            </a:r>
            <a:r>
              <a:rPr lang="ko-KR" altLang="en-US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음용수 관리”</a:t>
            </a:r>
            <a:endParaRPr lang="ko-KR" altLang="en-US" dirty="0"/>
          </a:p>
        </p:txBody>
      </p:sp>
      <p:sp>
        <p:nvSpPr>
          <p:cNvPr id="49" name="직사각형 48"/>
          <p:cNvSpPr/>
          <p:nvPr/>
        </p:nvSpPr>
        <p:spPr>
          <a:xfrm>
            <a:off x="1794139" y="5604418"/>
            <a:ext cx="6427425" cy="923330"/>
          </a:xfrm>
          <a:prstGeom prst="rect">
            <a:avLst/>
          </a:prstGeom>
          <a:ln>
            <a:solidFill>
              <a:schemeClr val="accent3">
                <a:lumMod val="50000"/>
              </a:schemeClr>
            </a:solidFill>
            <a:prstDash val="sysDot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pc="-150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“사료</a:t>
            </a:r>
            <a:r>
              <a:rPr lang="en-US" altLang="ko-KR" spc="-150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·</a:t>
            </a:r>
            <a:r>
              <a:rPr lang="ko-KR" altLang="en-US" spc="-150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음용수 및 동물용의약품</a:t>
            </a:r>
            <a:r>
              <a:rPr lang="en-US" altLang="ko-KR" spc="-150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(</a:t>
            </a:r>
            <a:r>
              <a:rPr lang="ko-KR" altLang="en-US" spc="-150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항생제 등</a:t>
            </a:r>
            <a:r>
              <a:rPr lang="en-US" altLang="ko-KR" spc="-150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), </a:t>
            </a:r>
            <a:r>
              <a:rPr lang="ko-KR" altLang="en-US" spc="-150" dirty="0" err="1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동물용의약외품</a:t>
            </a:r>
            <a:r>
              <a:rPr lang="en-US" altLang="ko-KR" spc="-150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, </a:t>
            </a:r>
            <a:r>
              <a:rPr lang="ko-KR" altLang="en-US" spc="-15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살충제</a:t>
            </a:r>
            <a:r>
              <a:rPr lang="en-US" altLang="ko-KR" spc="-15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,</a:t>
            </a:r>
            <a:r>
              <a:rPr lang="en-US" altLang="ko-KR" spc="-150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altLang="ko-KR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  </a:t>
            </a:r>
            <a:r>
              <a:rPr lang="ko-KR" altLang="en-US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농약 등</a:t>
            </a:r>
            <a:r>
              <a:rPr lang="en-US" altLang="ko-KR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(</a:t>
            </a:r>
            <a:r>
              <a:rPr lang="ko-KR" altLang="en-US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이하 “동물용의약품</a:t>
            </a:r>
            <a:r>
              <a:rPr lang="en-US" altLang="ko-KR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·</a:t>
            </a:r>
            <a:r>
              <a:rPr lang="ko-KR" altLang="en-US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살충제등으로 한다</a:t>
            </a:r>
            <a:r>
              <a:rPr lang="en-US" altLang="ko-KR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) </a:t>
            </a:r>
            <a:r>
              <a:rPr lang="ko-KR" altLang="en-US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관리”</a:t>
            </a:r>
            <a:endParaRPr lang="ko-KR" altLang="en-US" dirty="0"/>
          </a:p>
        </p:txBody>
      </p:sp>
      <p:sp>
        <p:nvSpPr>
          <p:cNvPr id="50" name="원형 화살표 49"/>
          <p:cNvSpPr/>
          <p:nvPr/>
        </p:nvSpPr>
        <p:spPr>
          <a:xfrm rot="5400000" flipV="1">
            <a:off x="1378999" y="5244283"/>
            <a:ext cx="978408" cy="978408"/>
          </a:xfrm>
          <a:prstGeom prst="circular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grpSp>
        <p:nvGrpSpPr>
          <p:cNvPr id="51" name="그룹 50"/>
          <p:cNvGrpSpPr/>
          <p:nvPr/>
        </p:nvGrpSpPr>
        <p:grpSpPr>
          <a:xfrm>
            <a:off x="395556" y="837615"/>
            <a:ext cx="8139516" cy="2520945"/>
            <a:chOff x="323528" y="1340768"/>
            <a:chExt cx="8139516" cy="2520945"/>
          </a:xfrm>
        </p:grpSpPr>
        <p:sp>
          <p:nvSpPr>
            <p:cNvPr id="52" name="모서리가 둥근 직사각형 51"/>
            <p:cNvSpPr/>
            <p:nvPr/>
          </p:nvSpPr>
          <p:spPr>
            <a:xfrm>
              <a:off x="971599" y="1905784"/>
              <a:ext cx="7491445" cy="1955929"/>
            </a:xfrm>
            <a:prstGeom prst="roundRect">
              <a:avLst/>
            </a:prstGeom>
            <a:noFill/>
            <a:ln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53" name="그룹 10"/>
            <p:cNvGrpSpPr/>
            <p:nvPr/>
          </p:nvGrpSpPr>
          <p:grpSpPr>
            <a:xfrm>
              <a:off x="323528" y="1340768"/>
              <a:ext cx="8139516" cy="1224136"/>
              <a:chOff x="1259632" y="1556792"/>
              <a:chExt cx="8139516" cy="1224136"/>
            </a:xfrm>
          </p:grpSpPr>
          <p:sp>
            <p:nvSpPr>
              <p:cNvPr id="54" name="모서리가 둥근 직사각형 53"/>
              <p:cNvSpPr/>
              <p:nvPr/>
            </p:nvSpPr>
            <p:spPr>
              <a:xfrm>
                <a:off x="1835695" y="1772816"/>
                <a:ext cx="7563453" cy="792088"/>
              </a:xfrm>
              <a:prstGeom prst="roundRect">
                <a:avLst>
                  <a:gd name="adj" fmla="val 50000"/>
                </a:avLst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5" name="타원 54"/>
              <p:cNvSpPr/>
              <p:nvPr/>
            </p:nvSpPr>
            <p:spPr>
              <a:xfrm>
                <a:off x="1259632" y="1556792"/>
                <a:ext cx="1224000" cy="1224136"/>
              </a:xfrm>
              <a:prstGeom prst="ellipse">
                <a:avLst/>
              </a:prstGeom>
              <a:solidFill>
                <a:schemeClr val="accent1">
                  <a:alpha val="18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56" name="타원 55"/>
              <p:cNvSpPr/>
              <p:nvPr/>
            </p:nvSpPr>
            <p:spPr>
              <a:xfrm>
                <a:off x="1421632" y="1718860"/>
                <a:ext cx="900000" cy="900000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</p:grpSp>
      <p:sp>
        <p:nvSpPr>
          <p:cNvPr id="57" name="직사각형 56"/>
          <p:cNvSpPr/>
          <p:nvPr/>
        </p:nvSpPr>
        <p:spPr>
          <a:xfrm>
            <a:off x="1548453" y="1263295"/>
            <a:ext cx="6194321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defTabSz="90011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200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신뢰성 의심 등 필요 시 수거 및 검사 실시 근거 마련</a:t>
            </a:r>
            <a:endParaRPr lang="ko-KR" altLang="en-US" sz="2000" dirty="0">
              <a:solidFill>
                <a:schemeClr val="bg1"/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sp>
        <p:nvSpPr>
          <p:cNvPr id="58" name="직사각형 57"/>
          <p:cNvSpPr/>
          <p:nvPr/>
        </p:nvSpPr>
        <p:spPr>
          <a:xfrm>
            <a:off x="1306354" y="2003679"/>
            <a:ext cx="6868583" cy="4675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9957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pc="300" dirty="0" err="1">
                <a:latin typeface="휴먼모음T" pitchFamily="18" charset="-127"/>
                <a:ea typeface="휴먼모음T" pitchFamily="18" charset="-127"/>
                <a:sym typeface="Wingdings"/>
              </a:rPr>
              <a:t>검체</a:t>
            </a:r>
            <a:r>
              <a:rPr lang="ko-KR" altLang="en-US" spc="300" dirty="0">
                <a:latin typeface="휴먼모음T" pitchFamily="18" charset="-127"/>
                <a:ea typeface="휴먼모음T" pitchFamily="18" charset="-127"/>
                <a:sym typeface="Wingdings"/>
              </a:rPr>
              <a:t> 채취 규정을 신설하고 </a:t>
            </a:r>
            <a:r>
              <a:rPr lang="ko-KR" altLang="en-US" spc="300" dirty="0" smtClean="0">
                <a:latin typeface="휴먼모음T" pitchFamily="18" charset="-127"/>
                <a:ea typeface="휴먼모음T" pitchFamily="18" charset="-127"/>
                <a:sym typeface="Wingdings"/>
              </a:rPr>
              <a:t>검사결과를 평가에 </a:t>
            </a:r>
            <a:r>
              <a:rPr lang="ko-KR" altLang="en-US" spc="300" dirty="0">
                <a:latin typeface="휴먼모음T" pitchFamily="18" charset="-127"/>
                <a:ea typeface="휴먼모음T" pitchFamily="18" charset="-127"/>
                <a:sym typeface="Wingdings"/>
              </a:rPr>
              <a:t>반영</a:t>
            </a:r>
          </a:p>
        </p:txBody>
      </p:sp>
      <p:sp>
        <p:nvSpPr>
          <p:cNvPr id="67" name="직사각형 66"/>
          <p:cNvSpPr/>
          <p:nvPr/>
        </p:nvSpPr>
        <p:spPr>
          <a:xfrm>
            <a:off x="488638" y="1151123"/>
            <a:ext cx="100837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spc="-150" dirty="0" err="1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검체</a:t>
            </a:r>
            <a:endParaRPr lang="en-US" altLang="ko-KR" sz="2000" spc="-150" dirty="0" smtClean="0">
              <a:solidFill>
                <a:srgbClr val="002060"/>
              </a:solidFill>
              <a:latin typeface="휴먼모음T" pitchFamily="18" charset="-127"/>
              <a:ea typeface="휴먼모음T" pitchFamily="18" charset="-127"/>
            </a:endParaRPr>
          </a:p>
          <a:p>
            <a:pPr algn="ctr"/>
            <a:r>
              <a:rPr lang="ko-KR" altLang="en-US" sz="2000" spc="-150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채</a:t>
            </a:r>
            <a:r>
              <a:rPr lang="ko-KR" altLang="en-US" sz="2000" spc="-150" dirty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취</a:t>
            </a:r>
            <a:endParaRPr lang="ko-KR" altLang="en-US" spc="-150" dirty="0">
              <a:solidFill>
                <a:srgbClr val="00206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68" name="Picture 2" descr="D:\PPT 자료\2. PT 서식모음\iconify\png\128px\science-test-tube-and-molecule@128px.pn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7166959" y="2062074"/>
            <a:ext cx="1152032" cy="1151899"/>
          </a:xfrm>
          <a:prstGeom prst="rect">
            <a:avLst/>
          </a:prstGeom>
          <a:noFill/>
        </p:spPr>
      </p:pic>
      <p:sp>
        <p:nvSpPr>
          <p:cNvPr id="69" name="직사각형 68"/>
          <p:cNvSpPr/>
          <p:nvPr/>
        </p:nvSpPr>
        <p:spPr>
          <a:xfrm>
            <a:off x="1298445" y="2694458"/>
            <a:ext cx="6868583" cy="4258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dirty="0">
                <a:latin typeface="휴먼모음T" pitchFamily="18" charset="-127"/>
                <a:ea typeface="휴먼모음T" pitchFamily="18" charset="-127"/>
              </a:rPr>
              <a:t>(`18.4.25. </a:t>
            </a:r>
            <a:r>
              <a:rPr lang="ko-KR" altLang="en-US" sz="1600" dirty="0">
                <a:latin typeface="휴먼모음T" pitchFamily="18" charset="-127"/>
                <a:ea typeface="휴먼모음T" pitchFamily="18" charset="-127"/>
              </a:rPr>
              <a:t>식품 및 축산물 안전관리인증기준 고시 제</a:t>
            </a:r>
            <a:r>
              <a:rPr lang="en-US" altLang="ko-KR" sz="1600" dirty="0">
                <a:latin typeface="휴먼모음T" pitchFamily="18" charset="-127"/>
                <a:ea typeface="휴먼모음T" pitchFamily="18" charset="-127"/>
              </a:rPr>
              <a:t>15</a:t>
            </a:r>
            <a:r>
              <a:rPr lang="ko-KR" altLang="en-US" sz="1600" dirty="0">
                <a:latin typeface="휴먼모음T" pitchFamily="18" charset="-127"/>
                <a:ea typeface="휴먼모음T" pitchFamily="18" charset="-127"/>
              </a:rPr>
              <a:t>조제</a:t>
            </a:r>
            <a:r>
              <a:rPr lang="en-US" altLang="ko-KR" sz="1600" dirty="0">
                <a:latin typeface="휴먼모음T" pitchFamily="18" charset="-127"/>
                <a:ea typeface="휴먼모음T" pitchFamily="18" charset="-127"/>
              </a:rPr>
              <a:t>1</a:t>
            </a:r>
            <a:r>
              <a:rPr lang="ko-KR" altLang="en-US" sz="1600" dirty="0">
                <a:latin typeface="휴먼모음T" pitchFamily="18" charset="-127"/>
                <a:ea typeface="휴먼모음T" pitchFamily="18" charset="-127"/>
              </a:rPr>
              <a:t>항</a:t>
            </a:r>
            <a:r>
              <a:rPr lang="en-US" altLang="ko-KR" sz="1600" dirty="0">
                <a:latin typeface="휴먼모음T" pitchFamily="18" charset="-127"/>
                <a:ea typeface="휴먼모음T" pitchFamily="18" charset="-127"/>
              </a:rPr>
              <a:t>)</a:t>
            </a:r>
            <a:endParaRPr lang="ko-KR" altLang="en-US" sz="1600" dirty="0">
              <a:latin typeface="휴먼모음T" pitchFamily="18" charset="-127"/>
              <a:ea typeface="휴먼모음T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평행 사변형 1"/>
          <p:cNvSpPr/>
          <p:nvPr/>
        </p:nvSpPr>
        <p:spPr>
          <a:xfrm flipH="1">
            <a:off x="-684822" y="-17232"/>
            <a:ext cx="7164000" cy="693017"/>
          </a:xfrm>
          <a:prstGeom prst="parallelogram">
            <a:avLst>
              <a:gd name="adj" fmla="val 96870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67" tIns="45734" rIns="91467" bIns="45734" rtlCol="0" anchor="ctr"/>
          <a:lstStyle/>
          <a:p>
            <a:pPr algn="ctr"/>
            <a:endParaRPr lang="ko-KR" altLang="en-US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07913" y="77384"/>
            <a:ext cx="57284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2800" spc="5" dirty="0" smtClean="0">
                <a:solidFill>
                  <a:srgbClr val="FFFFFF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HACCP</a:t>
            </a:r>
            <a:r>
              <a:rPr lang="ko-KR" altLang="en-US" sz="2800" spc="5" dirty="0" smtClean="0">
                <a:solidFill>
                  <a:srgbClr val="FFFFFF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업체 압축공기 관리기준 명확화</a:t>
            </a:r>
            <a:endParaRPr lang="ko-KR" altLang="en-US" sz="2800" spc="5" dirty="0">
              <a:solidFill>
                <a:srgbClr val="FFFFFF">
                  <a:alpha val="100000"/>
                </a:srgbClr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300669" y="1173873"/>
            <a:ext cx="8450484" cy="5137794"/>
            <a:chOff x="683568" y="1412776"/>
            <a:chExt cx="4767240" cy="2304136"/>
          </a:xfrm>
        </p:grpSpPr>
        <p:sp>
          <p:nvSpPr>
            <p:cNvPr id="5" name="평행 사변형 4"/>
            <p:cNvSpPr/>
            <p:nvPr/>
          </p:nvSpPr>
          <p:spPr>
            <a:xfrm>
              <a:off x="698808" y="2348912"/>
              <a:ext cx="4752000" cy="288000"/>
            </a:xfrm>
            <a:prstGeom prst="parallelogram">
              <a:avLst>
                <a:gd name="adj" fmla="val 53219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683568" y="1412776"/>
              <a:ext cx="1224136" cy="108000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683568" y="2616712"/>
              <a:ext cx="1224136" cy="10800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1907704" y="1412776"/>
              <a:ext cx="3528392" cy="1080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1907704" y="2636912"/>
              <a:ext cx="3528392" cy="1080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10" name="이등변 삼각형 9"/>
            <p:cNvSpPr/>
            <p:nvPr/>
          </p:nvSpPr>
          <p:spPr>
            <a:xfrm rot="5400000">
              <a:off x="1810752" y="1793065"/>
              <a:ext cx="216000" cy="288032"/>
            </a:xfrm>
            <a:prstGeom prst="triangl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11" name="이등변 삼각형 10"/>
            <p:cNvSpPr/>
            <p:nvPr/>
          </p:nvSpPr>
          <p:spPr>
            <a:xfrm rot="5400000">
              <a:off x="1810752" y="2981256"/>
              <a:ext cx="216000" cy="288032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휴먼모음T" pitchFamily="18" charset="-127"/>
                <a:ea typeface="휴먼모음T" pitchFamily="18" charset="-127"/>
              </a:endParaRPr>
            </a:p>
          </p:txBody>
        </p:sp>
      </p:grpSp>
      <p:sp>
        <p:nvSpPr>
          <p:cNvPr id="12" name="직사각형 11"/>
          <p:cNvSpPr/>
          <p:nvPr/>
        </p:nvSpPr>
        <p:spPr>
          <a:xfrm>
            <a:off x="2652009" y="1209325"/>
            <a:ext cx="590621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9993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en-US" altLang="ko-KR" sz="1600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29. </a:t>
            </a:r>
            <a:r>
              <a:rPr lang="ko-KR" altLang="en-US" sz="1600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제조</a:t>
            </a:r>
            <a:r>
              <a:rPr lang="en-US" altLang="ko-KR" sz="1600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‧</a:t>
            </a:r>
            <a:r>
              <a:rPr lang="ko-KR" altLang="en-US" sz="1600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가공</a:t>
            </a:r>
            <a:r>
              <a:rPr lang="en-US" altLang="ko-KR" sz="1600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‧</a:t>
            </a:r>
            <a:r>
              <a:rPr lang="ko-KR" altLang="en-US" sz="1600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선별</a:t>
            </a:r>
            <a:r>
              <a:rPr lang="en-US" altLang="ko-KR" sz="1600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‧</a:t>
            </a:r>
            <a:r>
              <a:rPr lang="ko-KR" altLang="en-US" sz="1600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처리 시설 및 설비 등은 공정간 또는 취급시설</a:t>
            </a:r>
            <a:r>
              <a:rPr lang="en-US" altLang="ko-KR" sz="1600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‧</a:t>
            </a:r>
            <a:r>
              <a:rPr lang="ko-KR" altLang="en-US" sz="1600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설비 간 오염이 발생되지 아니하도록 공정의 흐름에 따라 적절히 배치되어야 하며</a:t>
            </a:r>
            <a:r>
              <a:rPr lang="en-US" altLang="ko-KR" sz="1600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, </a:t>
            </a:r>
            <a:r>
              <a:rPr lang="ko-KR" altLang="en-US" sz="1600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이 경우 제조가공에 사용하는 </a:t>
            </a:r>
            <a:r>
              <a:rPr lang="ko-KR" altLang="en-US" sz="1600" spc="5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압축공기</a:t>
            </a:r>
            <a:r>
              <a:rPr lang="en-US" altLang="ko-KR" sz="1600" spc="5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, </a:t>
            </a:r>
            <a:r>
              <a:rPr lang="ko-KR" altLang="en-US" sz="1600" spc="5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윤활제 등은 </a:t>
            </a:r>
            <a:r>
              <a:rPr lang="ko-KR" altLang="en-US" sz="1600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제품에 직접 영향을 주거나 영향을 줄 우려가 있는 경우 관리대책을 마련하여 청결하게 관리하여 </a:t>
            </a:r>
            <a:r>
              <a:rPr lang="ko-KR" altLang="en-US" sz="1600" spc="5" dirty="0" err="1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위해요인에</a:t>
            </a:r>
            <a:r>
              <a:rPr lang="ko-KR" altLang="en-US" sz="1600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 의한 오염이 발생하지 아니하여야 한다</a:t>
            </a:r>
            <a:r>
              <a:rPr lang="en-US" altLang="ko-KR" sz="1600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.(0</a:t>
            </a:r>
            <a:r>
              <a:rPr lang="ko-KR" altLang="en-US" sz="1600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～</a:t>
            </a:r>
            <a:r>
              <a:rPr lang="en-US" altLang="ko-KR" sz="1600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3</a:t>
            </a:r>
            <a:r>
              <a:rPr lang="ko-KR" altLang="en-US" sz="1600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점</a:t>
            </a:r>
            <a:r>
              <a:rPr lang="en-US" altLang="ko-KR" sz="1600" spc="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)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2700885" y="3895131"/>
            <a:ext cx="57621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spc="2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8. </a:t>
            </a:r>
            <a:r>
              <a:rPr lang="ko-KR" altLang="en-US" sz="1600" spc="2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파손되거나 정상적으로 작동하지 아니하는 제조설비를 사용하여서는 </a:t>
            </a:r>
            <a:r>
              <a:rPr lang="ko-KR" altLang="en-US" sz="1600" spc="25" dirty="0" err="1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아니되며</a:t>
            </a:r>
            <a:r>
              <a:rPr lang="ko-KR" altLang="en-US" sz="1600" spc="2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 식품위생법에서 정한 시설기준에 적합하게 관리하여야 한다</a:t>
            </a:r>
            <a:r>
              <a:rPr lang="en-US" altLang="ko-KR" sz="1600" spc="2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. </a:t>
            </a:r>
            <a:r>
              <a:rPr lang="ko-KR" altLang="en-US" sz="1600" spc="2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이 경우 제조가공에 사용하는 </a:t>
            </a:r>
            <a:r>
              <a:rPr lang="ko-KR" altLang="en-US" sz="1600" spc="25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압축공기</a:t>
            </a:r>
            <a:r>
              <a:rPr lang="en-US" altLang="ko-KR" sz="1600" spc="25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, </a:t>
            </a:r>
            <a:r>
              <a:rPr lang="ko-KR" altLang="en-US" sz="1600" spc="25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윤활제 등은</a:t>
            </a:r>
            <a:r>
              <a:rPr lang="ko-KR" altLang="en-US" sz="1600" spc="2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 제품에 직접 영향을 주거나 영향을 줄 우려가 있는 경우 관리대책을 마련하여 청결하게 관리하여 </a:t>
            </a:r>
            <a:r>
              <a:rPr lang="ko-KR" altLang="en-US" sz="1600" spc="25" dirty="0" err="1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위해요인에</a:t>
            </a:r>
            <a:r>
              <a:rPr lang="ko-KR" altLang="en-US" sz="1600" spc="2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 의한 오염이 발생하지 아니하여야 한다</a:t>
            </a:r>
            <a:r>
              <a:rPr lang="en-US" altLang="ko-KR" sz="1600" spc="25" dirty="0" smtClean="0">
                <a:solidFill>
                  <a:srgbClr val="000000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.</a:t>
            </a:r>
            <a:endParaRPr lang="ko-KR" altLang="en-US" sz="1600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51967" y="1125723"/>
            <a:ext cx="2232837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9993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100" spc="-15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식품</a:t>
            </a:r>
            <a:r>
              <a:rPr lang="en-US" altLang="ko-KR" sz="1100" spc="-15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(</a:t>
            </a:r>
            <a:r>
              <a:rPr lang="ko-KR" altLang="en-US" sz="1100" spc="-15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식품첨가물 포함</a:t>
            </a:r>
            <a:r>
              <a:rPr lang="en-US" altLang="ko-KR" sz="1100" spc="-15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)</a:t>
            </a:r>
            <a:r>
              <a:rPr lang="ko-KR" altLang="en-US" sz="1100" spc="-15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제조</a:t>
            </a:r>
            <a:r>
              <a:rPr lang="en-US" altLang="ko-KR" sz="1100" spc="-15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․</a:t>
            </a:r>
            <a:r>
              <a:rPr lang="ko-KR" altLang="en-US" sz="1100" spc="-15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가공업</a:t>
            </a:r>
            <a:r>
              <a:rPr lang="en-US" altLang="ko-KR" sz="1100" spc="-15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,</a:t>
            </a:r>
            <a:r>
              <a:rPr lang="en-US" altLang="ko-KR" sz="1100" spc="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 </a:t>
            </a:r>
          </a:p>
          <a:p>
            <a:pPr defTabSz="89993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100" spc="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건강기능식품제조업</a:t>
            </a:r>
            <a:r>
              <a:rPr lang="en-US" altLang="ko-KR" sz="1100" spc="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, </a:t>
            </a:r>
          </a:p>
          <a:p>
            <a:pPr defTabSz="89993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100" spc="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집단급식소식품판매업</a:t>
            </a:r>
            <a:r>
              <a:rPr lang="en-US" altLang="ko-KR" sz="1100" spc="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, </a:t>
            </a:r>
          </a:p>
          <a:p>
            <a:pPr defTabSz="89993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100" spc="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축산물가공업</a:t>
            </a:r>
            <a:r>
              <a:rPr lang="en-US" altLang="ko-KR" sz="1100" spc="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,  </a:t>
            </a:r>
            <a:r>
              <a:rPr lang="ko-KR" altLang="en-US" sz="1100" spc="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집단급식소</a:t>
            </a:r>
            <a:r>
              <a:rPr lang="en-US" altLang="ko-KR" sz="1100" spc="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, </a:t>
            </a:r>
          </a:p>
          <a:p>
            <a:pPr defTabSz="89993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100" spc="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식품접객업</a:t>
            </a:r>
            <a:r>
              <a:rPr lang="en-US" altLang="ko-KR" sz="1100" spc="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(</a:t>
            </a:r>
            <a:r>
              <a:rPr lang="ko-KR" altLang="en-US" sz="1100" spc="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위탁급식영업</a:t>
            </a:r>
            <a:r>
              <a:rPr lang="en-US" altLang="ko-KR" sz="1100" spc="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), </a:t>
            </a:r>
          </a:p>
          <a:p>
            <a:pPr defTabSz="89993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100" spc="-15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도시락제조</a:t>
            </a:r>
            <a:r>
              <a:rPr lang="en-US" altLang="ko-KR" sz="1100" spc="-15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‧</a:t>
            </a:r>
            <a:r>
              <a:rPr lang="ko-KR" altLang="en-US" sz="1100" spc="-15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가공업</a:t>
            </a:r>
            <a:r>
              <a:rPr lang="en-US" altLang="ko-KR" sz="1100" spc="-15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(</a:t>
            </a:r>
            <a:r>
              <a:rPr lang="ko-KR" altLang="en-US" sz="1100" spc="-15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운반급식포함</a:t>
            </a:r>
            <a:r>
              <a:rPr lang="en-US" altLang="ko-KR" sz="1100" spc="-150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),</a:t>
            </a:r>
            <a:r>
              <a:rPr lang="en-US" altLang="ko-KR" sz="1100" spc="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 </a:t>
            </a:r>
          </a:p>
          <a:p>
            <a:pPr defTabSz="89993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100" spc="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기타식품판매업</a:t>
            </a:r>
            <a:endParaRPr lang="en-US" altLang="ko-KR" sz="1100" spc="5" dirty="0" smtClean="0">
              <a:solidFill>
                <a:schemeClr val="bg1"/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323994" y="3862749"/>
            <a:ext cx="2088783" cy="21929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89993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b="1" spc="2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소규모 업소</a:t>
            </a:r>
            <a:endParaRPr lang="en-US" altLang="ko-KR" sz="1400" b="1" spc="25" dirty="0" smtClean="0">
              <a:solidFill>
                <a:schemeClr val="bg1"/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  <a:p>
            <a:pPr defTabSz="89993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endParaRPr lang="en-US" altLang="ko-KR" sz="1100" spc="25" dirty="0" smtClean="0">
              <a:solidFill>
                <a:schemeClr val="bg1"/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  <a:p>
            <a:pPr defTabSz="89993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100" spc="2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식품</a:t>
            </a:r>
            <a:r>
              <a:rPr lang="en-US" altLang="ko-KR" sz="1100" spc="2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(</a:t>
            </a:r>
            <a:r>
              <a:rPr lang="ko-KR" altLang="en-US" sz="1100" spc="2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식품첨가물 포함</a:t>
            </a:r>
            <a:r>
              <a:rPr lang="en-US" altLang="ko-KR" sz="1100" spc="2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)</a:t>
            </a:r>
            <a:r>
              <a:rPr lang="ko-KR" altLang="en-US" sz="1100" spc="2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제조</a:t>
            </a:r>
            <a:r>
              <a:rPr lang="en-US" altLang="ko-KR" sz="1100" spc="2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․</a:t>
            </a:r>
            <a:r>
              <a:rPr lang="ko-KR" altLang="en-US" sz="1100" spc="2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가공업</a:t>
            </a:r>
            <a:r>
              <a:rPr lang="en-US" altLang="ko-KR" sz="1100" spc="2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, </a:t>
            </a:r>
            <a:r>
              <a:rPr lang="ko-KR" altLang="en-US" sz="1100" spc="2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건강기능식품제조업</a:t>
            </a:r>
            <a:r>
              <a:rPr lang="en-US" altLang="ko-KR" sz="1100" spc="2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, </a:t>
            </a:r>
          </a:p>
          <a:p>
            <a:pPr defTabSz="89993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100" spc="2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축산물가공업</a:t>
            </a:r>
            <a:r>
              <a:rPr lang="en-US" altLang="ko-KR" sz="1100" spc="2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, </a:t>
            </a:r>
          </a:p>
          <a:p>
            <a:pPr defTabSz="89993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100" spc="2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집단급식소식품판매업</a:t>
            </a:r>
            <a:r>
              <a:rPr lang="en-US" altLang="ko-KR" sz="1100" spc="2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, </a:t>
            </a:r>
          </a:p>
          <a:p>
            <a:pPr defTabSz="89993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100" spc="2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즉석판매제조가공업</a:t>
            </a:r>
            <a:r>
              <a:rPr lang="en-US" altLang="ko-KR" sz="1100" spc="2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, </a:t>
            </a:r>
            <a:r>
              <a:rPr lang="ko-KR" altLang="en-US" sz="1100" spc="2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축산물작업장</a:t>
            </a:r>
            <a:r>
              <a:rPr lang="en-US" altLang="ko-KR" sz="1100" spc="2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·</a:t>
            </a:r>
            <a:r>
              <a:rPr lang="ko-KR" altLang="en-US" sz="1100" spc="2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업소</a:t>
            </a:r>
            <a:r>
              <a:rPr lang="en-US" altLang="ko-KR" sz="1100" spc="25" dirty="0" smtClean="0">
                <a:solidFill>
                  <a:schemeClr val="bg1"/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)</a:t>
            </a:r>
          </a:p>
        </p:txBody>
      </p:sp>
      <p:sp>
        <p:nvSpPr>
          <p:cNvPr id="16" name="슬라이드 번호 개체 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 smtClean="0"/>
              <a:pPr lvl="0">
                <a:defRPr lang="ko-KR" altLang="en-US"/>
              </a:pPr>
              <a:t>30</a:t>
            </a:fld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0"/>
                </a:srgbClr>
              </a:clrTo>
            </a:clrChange>
            <a:lum/>
          </a:blip>
          <a:srcRect l="27562" t="18612"/>
          <a:stretch>
            <a:fillRect/>
          </a:stretch>
        </p:blipFill>
        <p:spPr>
          <a:xfrm>
            <a:off x="961121" y="2895919"/>
            <a:ext cx="6625626" cy="944898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pic>
      <p:grpSp>
        <p:nvGrpSpPr>
          <p:cNvPr id="2" name="그룹 15"/>
          <p:cNvGrpSpPr/>
          <p:nvPr/>
        </p:nvGrpSpPr>
        <p:grpSpPr>
          <a:xfrm>
            <a:off x="972237" y="3070461"/>
            <a:ext cx="7203300" cy="720333"/>
            <a:chOff x="1835696" y="2501688"/>
            <a:chExt cx="7200800" cy="720000"/>
          </a:xfrm>
        </p:grpSpPr>
        <p:sp>
          <p:nvSpPr>
            <p:cNvPr id="17" name="직사각형 16"/>
            <p:cNvSpPr/>
            <p:nvPr/>
          </p:nvSpPr>
          <p:spPr>
            <a:xfrm>
              <a:off x="1835696" y="2501688"/>
              <a:ext cx="720080" cy="720000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4000" dirty="0" smtClean="0">
                  <a:latin typeface="HY헤드라인M" pitchFamily="18" charset="-127"/>
                  <a:ea typeface="HY헤드라인M" pitchFamily="18" charset="-127"/>
                </a:rPr>
                <a:t>5</a:t>
              </a:r>
              <a:endParaRPr lang="ko-KR" altLang="en-US" sz="4000" dirty="0">
                <a:latin typeface="HY헤드라인M" pitchFamily="18" charset="-127"/>
                <a:ea typeface="HY헤드라인M" pitchFamily="18" charset="-127"/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2558334" y="2616626"/>
              <a:ext cx="647816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ko-KR" altLang="en-US" sz="2400" dirty="0" smtClean="0">
                  <a:solidFill>
                    <a:srgbClr val="002060"/>
                  </a:solidFill>
                  <a:latin typeface="HY헤드라인M" pitchFamily="18" charset="-127"/>
                  <a:ea typeface="HY헤드라인M" pitchFamily="18" charset="-127"/>
                </a:rPr>
                <a:t>위생안전시설 개선자금 지원</a:t>
              </a:r>
            </a:p>
          </p:txBody>
        </p:sp>
      </p:grpSp>
      <p:pic>
        <p:nvPicPr>
          <p:cNvPr id="24" name="Picture 2" descr="과학기술정보통신부 심볼마크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3298089" flipH="1">
            <a:off x="6920382" y="3761671"/>
            <a:ext cx="3239624" cy="3144705"/>
          </a:xfrm>
          <a:prstGeom prst="rect">
            <a:avLst/>
          </a:prstGeom>
          <a:noFill/>
        </p:spPr>
      </p:pic>
      <p:sp>
        <p:nvSpPr>
          <p:cNvPr id="23" name="원형 22"/>
          <p:cNvSpPr/>
          <p:nvPr/>
        </p:nvSpPr>
        <p:spPr>
          <a:xfrm>
            <a:off x="5942100" y="2636670"/>
            <a:ext cx="6951693" cy="8140671"/>
          </a:xfrm>
          <a:prstGeom prst="pie">
            <a:avLst>
              <a:gd name="adj1" fmla="val 10248912"/>
              <a:gd name="adj2" fmla="val 17012883"/>
            </a:avLst>
          </a:prstGeom>
          <a:solidFill>
            <a:schemeClr val="bg1">
              <a:lumMod val="95000"/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57" tIns="45730" rIns="91457" bIns="45730"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800C6A38-4290-41DD-B95C-4155372FD4AF}" type="slidenum">
              <a:rPr lang="ko-KR" altLang="en-US" smtClean="0"/>
              <a:pPr lvl="0">
                <a:defRPr lang="ko-KR" altLang="en-US"/>
              </a:pPr>
              <a:t>31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053259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평행 사변형 1"/>
          <p:cNvSpPr/>
          <p:nvPr/>
        </p:nvSpPr>
        <p:spPr>
          <a:xfrm flipH="1">
            <a:off x="-684822" y="-17232"/>
            <a:ext cx="7164000" cy="693017"/>
          </a:xfrm>
          <a:prstGeom prst="parallelogram">
            <a:avLst>
              <a:gd name="adj" fmla="val 96870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67" tIns="45734" rIns="91467" bIns="45734" rtlCol="0" anchor="ctr"/>
          <a:lstStyle/>
          <a:p>
            <a:pPr algn="ctr"/>
            <a:endParaRPr lang="ko-KR" altLang="en-US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231647" y="77384"/>
            <a:ext cx="4127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2800" spc="5" dirty="0" smtClean="0">
                <a:solidFill>
                  <a:srgbClr val="FFFFFF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위생안전시설 개선자금 지원</a:t>
            </a:r>
            <a:endParaRPr lang="ko-KR" altLang="en-US" sz="2800" spc="5" dirty="0">
              <a:solidFill>
                <a:srgbClr val="FFFFFF">
                  <a:alpha val="100000"/>
                </a:srgbClr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pic>
        <p:nvPicPr>
          <p:cNvPr id="16" name="Picture 2" descr="C:\Users\dg\Desktop\식약처02130318\psd3\box2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75" y="4799373"/>
            <a:ext cx="8788026" cy="172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한쪽 모서리가 잘린 사각형 16"/>
          <p:cNvSpPr/>
          <p:nvPr/>
        </p:nvSpPr>
        <p:spPr>
          <a:xfrm>
            <a:off x="323640" y="981182"/>
            <a:ext cx="1440660" cy="576331"/>
          </a:xfrm>
          <a:prstGeom prst="snip1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67" tIns="45734" rIns="91467" bIns="45734" rtlCol="0" anchor="ctr"/>
          <a:lstStyle/>
          <a:p>
            <a:pPr algn="ctr" latinLnBrk="0"/>
            <a:r>
              <a:rPr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지원목적</a:t>
            </a:r>
            <a:endParaRPr lang="ko-KR" altLang="en-US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18" name="Picture 2" descr="C:\Users\dg\Desktop\식약처02130318\psd3\box2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75" y="1557513"/>
            <a:ext cx="8788026" cy="2521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직사각형 18"/>
          <p:cNvSpPr/>
          <p:nvPr/>
        </p:nvSpPr>
        <p:spPr>
          <a:xfrm>
            <a:off x="395674" y="1693258"/>
            <a:ext cx="8427861" cy="2196489"/>
          </a:xfrm>
          <a:prstGeom prst="rect">
            <a:avLst/>
          </a:prstGeom>
        </p:spPr>
        <p:txBody>
          <a:bodyPr wrap="square" lIns="91467" tIns="45734" rIns="91467" bIns="45734">
            <a:spAutoFit/>
          </a:bodyPr>
          <a:lstStyle/>
          <a:p>
            <a:pPr marL="190557" indent="-190557" algn="just" latinLnBrk="0">
              <a:lnSpc>
                <a:spcPts val="2801"/>
              </a:lnSpc>
              <a:spcAft>
                <a:spcPts val="600"/>
              </a:spcAft>
              <a:buBlip>
                <a:blip r:embed="rId3"/>
              </a:buBlip>
              <a:defRPr/>
            </a:pPr>
            <a:r>
              <a:rPr lang="en-US" altLang="ko-KR" sz="2000" dirty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sz="2000" dirty="0">
                <a:latin typeface="휴먼모음T" pitchFamily="18" charset="-127"/>
                <a:ea typeface="휴먼모음T" pitchFamily="18" charset="-127"/>
              </a:rPr>
              <a:t>안전한 식품 및 축산물 생산 기반 구축을 위해 </a:t>
            </a:r>
            <a:r>
              <a:rPr lang="en-US" altLang="ko-KR" sz="2000" dirty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HACCP</a:t>
            </a:r>
            <a:r>
              <a:rPr lang="ko-KR" altLang="en-US" sz="2000" dirty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 적용 확대 필요</a:t>
            </a:r>
            <a:endParaRPr kumimoji="0" lang="ko-KR" altLang="en-US" dirty="0" smtClean="0">
              <a:latin typeface="휴먼모음T" pitchFamily="18" charset="-127"/>
              <a:ea typeface="휴먼모음T" pitchFamily="18" charset="-127"/>
            </a:endParaRPr>
          </a:p>
          <a:p>
            <a:pPr marL="190557" indent="-190557" algn="just" latinLnBrk="0">
              <a:lnSpc>
                <a:spcPts val="2801"/>
              </a:lnSpc>
              <a:spcAft>
                <a:spcPts val="600"/>
              </a:spcAft>
              <a:buBlip>
                <a:blip r:embed="rId3"/>
              </a:buBlip>
              <a:defRPr/>
            </a:pPr>
            <a:r>
              <a:rPr lang="ko-KR" altLang="en-US" sz="2000" dirty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2000" spc="-150" dirty="0">
                <a:latin typeface="휴먼모음T" pitchFamily="18" charset="-127"/>
                <a:ea typeface="휴먼모음T" pitchFamily="18" charset="-127"/>
              </a:rPr>
              <a:t>HACCP</a:t>
            </a:r>
            <a:r>
              <a:rPr lang="ko-KR" altLang="en-US" sz="2000" spc="-150" dirty="0">
                <a:latin typeface="휴먼모음T" pitchFamily="18" charset="-127"/>
                <a:ea typeface="휴먼모음T" pitchFamily="18" charset="-127"/>
              </a:rPr>
              <a:t> 적용을 위해서는 일정 부분의 위생안전 시설 및 설비 투자 필요</a:t>
            </a:r>
            <a:endParaRPr lang="en-US" altLang="ko-KR" sz="2000" spc="-150" dirty="0">
              <a:latin typeface="휴먼모음T" pitchFamily="18" charset="-127"/>
              <a:ea typeface="휴먼모음T" pitchFamily="18" charset="-127"/>
            </a:endParaRPr>
          </a:p>
          <a:p>
            <a:pPr algn="just" latinLnBrk="0">
              <a:lnSpc>
                <a:spcPts val="2801"/>
              </a:lnSpc>
              <a:spcAft>
                <a:spcPts val="600"/>
              </a:spcAft>
              <a:defRPr/>
            </a:pPr>
            <a:r>
              <a:rPr lang="en-US" altLang="ko-KR" sz="2000" spc="-150" dirty="0">
                <a:latin typeface="휴먼모음T" pitchFamily="18" charset="-127"/>
                <a:ea typeface="휴먼모음T" pitchFamily="18" charset="-127"/>
              </a:rPr>
              <a:t>  </a:t>
            </a:r>
            <a:r>
              <a:rPr lang="en-US" altLang="ko-KR" spc="-250" dirty="0">
                <a:latin typeface="휴먼모음T" pitchFamily="18" charset="-127"/>
                <a:ea typeface="휴먼모음T" pitchFamily="18" charset="-127"/>
              </a:rPr>
              <a:t>-  </a:t>
            </a:r>
            <a:r>
              <a:rPr lang="ko-KR" altLang="en-US" spc="-250" dirty="0">
                <a:latin typeface="휴먼모음T" pitchFamily="18" charset="-127"/>
                <a:ea typeface="휴먼모음T" pitchFamily="18" charset="-127"/>
              </a:rPr>
              <a:t>식품 및 축산물 제조가공업체 약 </a:t>
            </a:r>
            <a:r>
              <a:rPr lang="en-US" altLang="ko-KR" spc="-250" dirty="0">
                <a:latin typeface="휴먼모음T" pitchFamily="18" charset="-127"/>
                <a:ea typeface="휴먼모음T" pitchFamily="18" charset="-127"/>
              </a:rPr>
              <a:t>80%</a:t>
            </a:r>
            <a:r>
              <a:rPr lang="ko-KR" altLang="en-US" spc="-250" dirty="0">
                <a:latin typeface="휴먼모음T" pitchFamily="18" charset="-127"/>
                <a:ea typeface="휴먼모음T" pitchFamily="18" charset="-127"/>
              </a:rPr>
              <a:t>가 연매출액 </a:t>
            </a:r>
            <a:r>
              <a:rPr lang="en-US" altLang="ko-KR" spc="-250" dirty="0">
                <a:latin typeface="휴먼모음T" pitchFamily="18" charset="-127"/>
                <a:ea typeface="휴먼모음T" pitchFamily="18" charset="-127"/>
              </a:rPr>
              <a:t>5</a:t>
            </a:r>
            <a:r>
              <a:rPr lang="ko-KR" altLang="en-US" spc="-250" dirty="0">
                <a:latin typeface="휴먼모음T" pitchFamily="18" charset="-127"/>
                <a:ea typeface="휴먼모음T" pitchFamily="18" charset="-127"/>
              </a:rPr>
              <a:t>억 원 미만 영세 업체로 재정 기반 취약</a:t>
            </a:r>
          </a:p>
          <a:p>
            <a:pPr marL="190557" indent="-190557" algn="just" latinLnBrk="0">
              <a:lnSpc>
                <a:spcPts val="2801"/>
              </a:lnSpc>
              <a:spcAft>
                <a:spcPts val="600"/>
              </a:spcAft>
              <a:defRPr/>
            </a:pPr>
            <a:r>
              <a:rPr lang="ko-KR" altLang="en-US" sz="2000" dirty="0">
                <a:latin typeface="휴먼모음T" pitchFamily="18" charset="-127"/>
                <a:ea typeface="휴먼모음T" pitchFamily="18" charset="-127"/>
              </a:rPr>
              <a:t> ⇒ </a:t>
            </a:r>
            <a:r>
              <a:rPr lang="en-US" altLang="ko-KR" sz="2000" dirty="0">
                <a:latin typeface="휴먼모음T" pitchFamily="18" charset="-127"/>
                <a:ea typeface="휴먼모음T" pitchFamily="18" charset="-127"/>
              </a:rPr>
              <a:t>HACCP</a:t>
            </a:r>
            <a:r>
              <a:rPr lang="ko-KR" altLang="en-US" sz="2000" dirty="0">
                <a:latin typeface="휴먼모음T" pitchFamily="18" charset="-127"/>
                <a:ea typeface="휴먼모음T" pitchFamily="18" charset="-127"/>
              </a:rPr>
              <a:t> 적용에 소요되는 위생안전시설 및 설비 설치 자금 </a:t>
            </a:r>
            <a:r>
              <a:rPr lang="en-US" altLang="ko-KR" sz="1600" dirty="0">
                <a:latin typeface="휴먼모음T" pitchFamily="18" charset="-127"/>
                <a:ea typeface="휴먼모음T" pitchFamily="18" charset="-127"/>
              </a:rPr>
              <a:t>(2</a:t>
            </a:r>
            <a:r>
              <a:rPr lang="ko-KR" altLang="en-US" sz="1600" dirty="0">
                <a:latin typeface="휴먼모음T" pitchFamily="18" charset="-127"/>
                <a:ea typeface="휴먼모음T" pitchFamily="18" charset="-127"/>
              </a:rPr>
              <a:t>천만 원</a:t>
            </a:r>
            <a:r>
              <a:rPr lang="en-US" altLang="ko-KR" sz="1600" dirty="0">
                <a:latin typeface="휴먼모음T" pitchFamily="18" charset="-127"/>
                <a:ea typeface="휴먼모음T" pitchFamily="18" charset="-127"/>
              </a:rPr>
              <a:t>) </a:t>
            </a:r>
            <a:r>
              <a:rPr lang="ko-KR" altLang="en-US" sz="2000" dirty="0">
                <a:latin typeface="휴먼모음T" pitchFamily="18" charset="-127"/>
                <a:ea typeface="휴먼모음T" pitchFamily="18" charset="-127"/>
              </a:rPr>
              <a:t>중 </a:t>
            </a:r>
            <a:endParaRPr lang="en-US" altLang="ko-KR" sz="2000" dirty="0">
              <a:latin typeface="휴먼모음T" pitchFamily="18" charset="-127"/>
              <a:ea typeface="휴먼모음T" pitchFamily="18" charset="-127"/>
            </a:endParaRPr>
          </a:p>
          <a:p>
            <a:pPr marL="190557" indent="-190557" algn="just" latinLnBrk="0">
              <a:lnSpc>
                <a:spcPts val="2801"/>
              </a:lnSpc>
              <a:spcAft>
                <a:spcPts val="600"/>
              </a:spcAft>
              <a:defRPr/>
            </a:pPr>
            <a:r>
              <a:rPr lang="en-US" altLang="ko-KR" sz="2000" dirty="0">
                <a:latin typeface="휴먼모음T" pitchFamily="18" charset="-127"/>
                <a:ea typeface="휴먼모음T" pitchFamily="18" charset="-127"/>
              </a:rPr>
              <a:t>  </a:t>
            </a:r>
            <a:r>
              <a:rPr lang="ko-KR" altLang="en-US" sz="2000" dirty="0">
                <a:latin typeface="휴먼모음T" pitchFamily="18" charset="-127"/>
                <a:ea typeface="휴먼모음T" pitchFamily="18" charset="-127"/>
              </a:rPr>
              <a:t>   </a:t>
            </a:r>
            <a:r>
              <a:rPr lang="en-US" altLang="ko-KR" sz="2000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50%</a:t>
            </a:r>
            <a:r>
              <a:rPr lang="ko-KR" altLang="en-US" sz="2000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를 국고로 지원</a:t>
            </a:r>
            <a:r>
              <a:rPr lang="en-US" altLang="ko-KR" sz="1400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(1</a:t>
            </a:r>
            <a:r>
              <a:rPr lang="ko-KR" altLang="en-US" sz="1400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천만 원</a:t>
            </a:r>
            <a:r>
              <a:rPr lang="en-US" altLang="ko-KR" sz="1400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)</a:t>
            </a:r>
            <a:r>
              <a:rPr lang="ko-KR" altLang="en-US" sz="2000" dirty="0">
                <a:latin typeface="휴먼모음T" pitchFamily="18" charset="-127"/>
                <a:ea typeface="휴먼모음T" pitchFamily="18" charset="-127"/>
              </a:rPr>
              <a:t>하여 </a:t>
            </a:r>
            <a:r>
              <a:rPr lang="ko-KR" altLang="en-US" sz="2000" dirty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소규모 업체 </a:t>
            </a:r>
            <a:r>
              <a:rPr lang="en-US" altLang="ko-KR" sz="2000" dirty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HACCP</a:t>
            </a:r>
            <a:r>
              <a:rPr lang="ko-KR" altLang="en-US" sz="2000" dirty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 확대</a:t>
            </a:r>
            <a:endParaRPr lang="en-US" altLang="ko-KR" sz="2000" dirty="0">
              <a:solidFill>
                <a:srgbClr val="00206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323640" y="4983251"/>
            <a:ext cx="8427861" cy="1324052"/>
          </a:xfrm>
          <a:prstGeom prst="rect">
            <a:avLst/>
          </a:prstGeom>
        </p:spPr>
        <p:txBody>
          <a:bodyPr wrap="square" lIns="91467" tIns="45734" rIns="91467" bIns="45734">
            <a:spAutoFit/>
          </a:bodyPr>
          <a:lstStyle/>
          <a:p>
            <a:pPr marL="190557" indent="-190557" algn="just" latinLnBrk="0">
              <a:lnSpc>
                <a:spcPts val="3001"/>
              </a:lnSpc>
              <a:spcAft>
                <a:spcPts val="600"/>
              </a:spcAft>
              <a:buBlip>
                <a:blip r:embed="rId3"/>
              </a:buBlip>
              <a:defRPr/>
            </a:pPr>
            <a:r>
              <a:rPr lang="ko-KR" altLang="en-US" sz="2000" b="1" dirty="0" err="1">
                <a:solidFill>
                  <a:schemeClr val="tx2"/>
                </a:solidFill>
                <a:latin typeface="휴먼모음T" pitchFamily="18" charset="-127"/>
                <a:ea typeface="휴먼모음T" pitchFamily="18" charset="-127"/>
              </a:rPr>
              <a:t>식품의약품안전처</a:t>
            </a:r>
            <a:r>
              <a:rPr lang="ko-KR" altLang="en-US" sz="2000" b="1" dirty="0" err="1">
                <a:latin typeface="휴먼모음T" pitchFamily="18" charset="-127"/>
                <a:ea typeface="휴먼모음T" pitchFamily="18" charset="-127"/>
              </a:rPr>
              <a:t>는</a:t>
            </a:r>
            <a:r>
              <a:rPr lang="ko-KR" altLang="en-US" sz="2000" b="1" dirty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2000" b="1" dirty="0">
                <a:latin typeface="휴먼모음T" pitchFamily="18" charset="-127"/>
                <a:ea typeface="휴먼모음T" pitchFamily="18" charset="-127"/>
              </a:rPr>
              <a:t>HACCP</a:t>
            </a:r>
            <a:r>
              <a:rPr lang="ko-KR" altLang="en-US" sz="2000" b="1" dirty="0">
                <a:latin typeface="휴먼모음T" pitchFamily="18" charset="-127"/>
                <a:ea typeface="휴먼모음T" pitchFamily="18" charset="-127"/>
              </a:rPr>
              <a:t>의 의무적용을 하고자 하는 소규모 제조업체에 대하여 위생안전시설 개선자금 지원 사업 안내 및 설명 실시</a:t>
            </a:r>
            <a:endParaRPr lang="en-US" altLang="ko-KR" sz="2000" b="1" dirty="0">
              <a:latin typeface="휴먼모음T" pitchFamily="18" charset="-127"/>
              <a:ea typeface="휴먼모음T" pitchFamily="18" charset="-127"/>
            </a:endParaRPr>
          </a:p>
          <a:p>
            <a:pPr marL="190557" indent="-190557" algn="just" latinLnBrk="0">
              <a:lnSpc>
                <a:spcPts val="3001"/>
              </a:lnSpc>
              <a:spcAft>
                <a:spcPts val="600"/>
              </a:spcAft>
              <a:buBlip>
                <a:blip r:embed="rId3"/>
              </a:buBlip>
              <a:defRPr/>
            </a:pPr>
            <a:r>
              <a:rPr lang="ko-KR" altLang="en-US" sz="2000" b="1" spc="-100" dirty="0">
                <a:solidFill>
                  <a:schemeClr val="tx2"/>
                </a:solidFill>
                <a:latin typeface="휴먼모음T" pitchFamily="18" charset="-127"/>
                <a:ea typeface="휴먼모음T" pitchFamily="18" charset="-127"/>
              </a:rPr>
              <a:t>한국식품안전관리인증원</a:t>
            </a:r>
            <a:r>
              <a:rPr lang="ko-KR" altLang="en-US" sz="2000" b="1" spc="-100" dirty="0">
                <a:latin typeface="휴먼모음T" pitchFamily="18" charset="-127"/>
                <a:ea typeface="휴먼모음T" pitchFamily="18" charset="-127"/>
              </a:rPr>
              <a:t>을 통한 추진 현황 관리</a:t>
            </a:r>
            <a:r>
              <a:rPr lang="en-US" altLang="ko-KR" sz="2000" b="1" spc="-100" dirty="0">
                <a:latin typeface="휴먼모음T" pitchFamily="18" charset="-127"/>
                <a:ea typeface="휴먼모음T" pitchFamily="18" charset="-127"/>
              </a:rPr>
              <a:t>, HACCP</a:t>
            </a:r>
            <a:r>
              <a:rPr lang="ko-KR" altLang="en-US" sz="2000" b="1" spc="-100" dirty="0">
                <a:latin typeface="휴먼모음T" pitchFamily="18" charset="-127"/>
                <a:ea typeface="휴먼모음T" pitchFamily="18" charset="-127"/>
              </a:rPr>
              <a:t> 적용 지원 및 독려 등</a:t>
            </a:r>
          </a:p>
        </p:txBody>
      </p:sp>
      <p:sp>
        <p:nvSpPr>
          <p:cNvPr id="21" name="한쪽 모서리가 잘린 사각형 20"/>
          <p:cNvSpPr/>
          <p:nvPr/>
        </p:nvSpPr>
        <p:spPr>
          <a:xfrm>
            <a:off x="323640" y="4223042"/>
            <a:ext cx="1584726" cy="504289"/>
          </a:xfrm>
          <a:prstGeom prst="snip1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67" tIns="45734" rIns="91467" bIns="45734" rtlCol="0" anchor="ctr"/>
          <a:lstStyle/>
          <a:p>
            <a:pPr algn="ctr" latinLnBrk="0"/>
            <a:r>
              <a:rPr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행정사항</a:t>
            </a:r>
            <a:endParaRPr lang="ko-KR" altLang="en-US" sz="2400" spc="-15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 smtClean="0"/>
              <a:pPr lvl="0">
                <a:defRPr lang="ko-KR" altLang="en-US"/>
              </a:pPr>
              <a:t>32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461187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평행 사변형 1"/>
          <p:cNvSpPr/>
          <p:nvPr/>
        </p:nvSpPr>
        <p:spPr>
          <a:xfrm flipH="1">
            <a:off x="-684822" y="-17232"/>
            <a:ext cx="7164000" cy="693017"/>
          </a:xfrm>
          <a:prstGeom prst="parallelogram">
            <a:avLst>
              <a:gd name="adj" fmla="val 96870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67" tIns="45734" rIns="91467" bIns="45734" rtlCol="0" anchor="ctr"/>
          <a:lstStyle/>
          <a:p>
            <a:pPr algn="ctr"/>
            <a:endParaRPr lang="ko-KR" altLang="en-US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231647" y="77384"/>
            <a:ext cx="4127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2800" spc="5" dirty="0" smtClean="0">
                <a:solidFill>
                  <a:srgbClr val="FFFFFF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위생안전시설 개선자금 지원</a:t>
            </a:r>
            <a:endParaRPr lang="ko-KR" altLang="en-US" sz="2800" spc="5" dirty="0">
              <a:solidFill>
                <a:srgbClr val="FFFFFF">
                  <a:alpha val="100000"/>
                </a:srgbClr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836143" y="1546986"/>
            <a:ext cx="6984776" cy="658800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1" name="한쪽 모서리가 잘린 사각형 10"/>
          <p:cNvSpPr/>
          <p:nvPr/>
        </p:nvSpPr>
        <p:spPr>
          <a:xfrm>
            <a:off x="251967" y="909642"/>
            <a:ext cx="1944216" cy="576064"/>
          </a:xfrm>
          <a:prstGeom prst="snip1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 latinLnBrk="0"/>
            <a:r>
              <a:rPr lang="en-US" altLang="ko-KR" sz="2400" spc="-150" dirty="0" smtClean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2400" spc="-1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사업개요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1825835" y="2205786"/>
            <a:ext cx="6995083" cy="658800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836143" y="2853858"/>
            <a:ext cx="6984776" cy="658800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836143" y="3573938"/>
            <a:ext cx="6984776" cy="1080120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836143" y="4699587"/>
            <a:ext cx="6984776" cy="1296144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1836143" y="6016846"/>
            <a:ext cx="6984776" cy="658800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1836143" y="1676331"/>
            <a:ext cx="70567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0500" indent="-190500" algn="just" fontAlgn="auto" latinLnBrk="0">
              <a:spcBef>
                <a:spcPts val="0"/>
              </a:spcBef>
              <a:spcAft>
                <a:spcPts val="600"/>
              </a:spcAft>
              <a:buBlip>
                <a:blip r:embed="rId2"/>
              </a:buBlip>
              <a:defRPr/>
            </a:pPr>
            <a:r>
              <a:rPr kumimoji="0" lang="en-US" altLang="ko-KR" dirty="0" smtClean="0"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dirty="0" smtClean="0">
                <a:latin typeface="휴먼모음T" pitchFamily="18" charset="-127"/>
                <a:ea typeface="휴먼모음T" pitchFamily="18" charset="-127"/>
              </a:rPr>
              <a:t>중소업체 </a:t>
            </a:r>
            <a:r>
              <a:rPr kumimoji="0" lang="ko-KR" altLang="en-US" dirty="0" err="1" smtClean="0">
                <a:latin typeface="휴먼모음T" pitchFamily="18" charset="-127"/>
                <a:ea typeface="휴먼모음T" pitchFamily="18" charset="-127"/>
              </a:rPr>
              <a:t>해</a:t>
            </a:r>
            <a:r>
              <a:rPr kumimoji="0" lang="ko-KR" altLang="en-US" dirty="0" err="1">
                <a:latin typeface="휴먼모음T" pitchFamily="18" charset="-127"/>
                <a:ea typeface="휴먼모음T" pitchFamily="18" charset="-127"/>
              </a:rPr>
              <a:t>썹</a:t>
            </a:r>
            <a:r>
              <a:rPr kumimoji="0" lang="en-US" altLang="ko-KR" dirty="0" smtClean="0">
                <a:latin typeface="휴먼모음T" pitchFamily="18" charset="-127"/>
                <a:ea typeface="휴먼모음T" pitchFamily="18" charset="-127"/>
              </a:rPr>
              <a:t>(HACCP)  </a:t>
            </a:r>
            <a:r>
              <a:rPr kumimoji="0" lang="ko-KR" altLang="en-US" dirty="0" smtClean="0">
                <a:latin typeface="휴먼모음T" pitchFamily="18" charset="-127"/>
                <a:ea typeface="휴먼모음T" pitchFamily="18" charset="-127"/>
              </a:rPr>
              <a:t>위생안전</a:t>
            </a:r>
            <a:r>
              <a:rPr kumimoji="0" lang="en-US" altLang="ko-KR" dirty="0" smtClean="0"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dirty="0" smtClean="0">
                <a:latin typeface="휴먼모음T" pitchFamily="18" charset="-127"/>
                <a:ea typeface="휴먼모음T" pitchFamily="18" charset="-127"/>
              </a:rPr>
              <a:t>시설개선 자금 지원사업</a:t>
            </a:r>
            <a:endParaRPr kumimoji="0" lang="ko-KR" altLang="en-US" sz="2000" dirty="0" smtClean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1836143" y="2335131"/>
            <a:ext cx="62646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0500" indent="-190500" algn="just" fontAlgn="auto" latinLnBrk="0">
              <a:spcBef>
                <a:spcPts val="0"/>
              </a:spcBef>
              <a:spcAft>
                <a:spcPts val="600"/>
              </a:spcAft>
              <a:buBlip>
                <a:blip r:embed="rId2"/>
              </a:buBlip>
              <a:defRPr/>
            </a:pPr>
            <a:r>
              <a:rPr kumimoji="0" lang="en-US" altLang="ko-KR" dirty="0" smtClean="0"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2019.1. ~ 2019.12.</a:t>
            </a:r>
            <a:endParaRPr kumimoji="0" lang="ko-KR" altLang="en-US" sz="2000" dirty="0" smtClean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1836143" y="2983203"/>
            <a:ext cx="62646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0500" indent="-190500" algn="just" fontAlgn="auto" latinLnBrk="0">
              <a:spcBef>
                <a:spcPts val="0"/>
              </a:spcBef>
              <a:spcAft>
                <a:spcPts val="600"/>
              </a:spcAft>
              <a:buBlip>
                <a:blip r:embed="rId2"/>
              </a:buBlip>
              <a:defRPr/>
            </a:pP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sz="2000" b="1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66</a:t>
            </a:r>
            <a:r>
              <a:rPr kumimoji="0" lang="ko-KR" altLang="en-US" sz="2000" b="1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억</a:t>
            </a:r>
            <a:r>
              <a:rPr lang="en-US" altLang="ko-KR" sz="2000" b="1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3</a:t>
            </a:r>
            <a:r>
              <a:rPr lang="ko-KR" altLang="en-US" sz="2000" b="1" dirty="0" err="1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백</a:t>
            </a:r>
            <a:r>
              <a:rPr kumimoji="0" lang="ko-KR" altLang="en-US" sz="2000" b="1" dirty="0" err="1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만원</a:t>
            </a:r>
            <a:r>
              <a:rPr kumimoji="0" lang="en-US" altLang="ko-KR" sz="2000" b="1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sz="2000" b="1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민간자본보조</a:t>
            </a:r>
            <a:r>
              <a:rPr kumimoji="0" lang="en-US" altLang="ko-KR" sz="2000" b="1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)</a:t>
            </a:r>
            <a:r>
              <a:rPr kumimoji="0" lang="ko-KR" altLang="en-US" sz="2000" b="1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sz="1600" dirty="0" smtClean="0"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sz="1600" dirty="0" smtClean="0">
                <a:latin typeface="휴먼모음T" pitchFamily="18" charset="-127"/>
                <a:ea typeface="휴먼모음T" pitchFamily="18" charset="-127"/>
              </a:rPr>
              <a:t>식품 </a:t>
            </a:r>
            <a:r>
              <a:rPr kumimoji="0" lang="en-US" altLang="ko-KR" sz="1600" dirty="0" smtClean="0">
                <a:latin typeface="휴먼모음T" pitchFamily="18" charset="-127"/>
                <a:ea typeface="휴먼모음T" pitchFamily="18" charset="-127"/>
              </a:rPr>
              <a:t>60.3</a:t>
            </a:r>
            <a:r>
              <a:rPr kumimoji="0" lang="ko-KR" altLang="en-US" sz="1600" dirty="0" smtClean="0">
                <a:latin typeface="휴먼모음T" pitchFamily="18" charset="-127"/>
                <a:ea typeface="휴먼모음T" pitchFamily="18" charset="-127"/>
              </a:rPr>
              <a:t>백만 원</a:t>
            </a:r>
            <a:r>
              <a:rPr kumimoji="0" lang="en-US" altLang="ko-KR" sz="1600" dirty="0" smtClean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sz="1600" dirty="0" smtClean="0">
                <a:latin typeface="휴먼모음T" pitchFamily="18" charset="-127"/>
                <a:ea typeface="휴먼모음T" pitchFamily="18" charset="-127"/>
              </a:rPr>
              <a:t>축산물 </a:t>
            </a:r>
            <a:r>
              <a:rPr kumimoji="0" lang="en-US" altLang="ko-KR" sz="1600" dirty="0" smtClean="0">
                <a:latin typeface="휴먼모음T" pitchFamily="18" charset="-127"/>
                <a:ea typeface="휴먼모음T" pitchFamily="18" charset="-127"/>
              </a:rPr>
              <a:t>6</a:t>
            </a:r>
            <a:r>
              <a:rPr kumimoji="0" lang="ko-KR" altLang="en-US" sz="1600" dirty="0" smtClean="0">
                <a:latin typeface="휴먼모음T" pitchFamily="18" charset="-127"/>
                <a:ea typeface="휴먼모음T" pitchFamily="18" charset="-127"/>
              </a:rPr>
              <a:t>억 원</a:t>
            </a:r>
            <a:r>
              <a:rPr kumimoji="0" lang="en-US" altLang="ko-KR" sz="1600" dirty="0" smtClean="0">
                <a:latin typeface="휴먼모음T" pitchFamily="18" charset="-127"/>
                <a:ea typeface="휴먼모음T" pitchFamily="18" charset="-127"/>
              </a:rPr>
              <a:t>)</a:t>
            </a:r>
            <a:endParaRPr kumimoji="0" lang="ko-KR" altLang="en-US" sz="2000" dirty="0" smtClean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836143" y="4714160"/>
            <a:ext cx="6624736" cy="130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0500" indent="-190500" algn="just" fontAlgn="auto" latinLnBrk="0">
              <a:spcBef>
                <a:spcPts val="0"/>
              </a:spcBef>
              <a:spcAft>
                <a:spcPts val="600"/>
              </a:spcAft>
              <a:buBlip>
                <a:blip r:embed="rId2"/>
              </a:buBlip>
              <a:defRPr/>
            </a:pPr>
            <a:r>
              <a:rPr kumimoji="0" lang="en-US" altLang="ko-KR" sz="1600" dirty="0" smtClean="0">
                <a:latin typeface="휴먼모음T" pitchFamily="18" charset="-127"/>
                <a:ea typeface="휴먼모음T" pitchFamily="18" charset="-127"/>
              </a:rPr>
              <a:t> HACCP</a:t>
            </a:r>
            <a:r>
              <a:rPr kumimoji="0" lang="ko-KR" altLang="en-US" sz="1600" dirty="0" smtClean="0">
                <a:latin typeface="휴먼모음T" pitchFamily="18" charset="-127"/>
                <a:ea typeface="휴먼모음T" pitchFamily="18" charset="-127"/>
              </a:rPr>
              <a:t> 적용에 소요되는 위생안전 시설 및 설비 등</a:t>
            </a:r>
            <a:endParaRPr kumimoji="0" lang="en-US" altLang="ko-KR" sz="1600" dirty="0" smtClean="0">
              <a:latin typeface="휴먼모음T" pitchFamily="18" charset="-127"/>
              <a:ea typeface="휴먼모음T" pitchFamily="18" charset="-127"/>
            </a:endParaRPr>
          </a:p>
          <a:p>
            <a:pPr marL="190500" indent="-190500" algn="just" fontAlgn="auto" latinLnBrk="0">
              <a:spcBef>
                <a:spcPts val="0"/>
              </a:spcBef>
              <a:spcAft>
                <a:spcPts val="600"/>
              </a:spcAft>
              <a:defRPr/>
            </a:pPr>
            <a:r>
              <a:rPr kumimoji="0" lang="en-US" altLang="ko-KR" sz="1600" dirty="0" smtClean="0"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sz="1600" dirty="0" smtClean="0">
                <a:latin typeface="휴먼모음T" pitchFamily="18" charset="-127"/>
                <a:ea typeface="휴먼모음T" pitchFamily="18" charset="-127"/>
              </a:rPr>
              <a:t> 설치자금</a:t>
            </a:r>
            <a:r>
              <a:rPr kumimoji="0" lang="en-US" altLang="ko-KR" sz="1600" dirty="0"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dirty="0" smtClean="0">
                <a:latin typeface="휴먼모음T" pitchFamily="18" charset="-127"/>
                <a:ea typeface="휴먼모음T" pitchFamily="18" charset="-127"/>
              </a:rPr>
              <a:t>최대 </a:t>
            </a:r>
            <a:r>
              <a:rPr kumimoji="0" lang="en-US" altLang="ko-KR" sz="1600" dirty="0" smtClean="0">
                <a:latin typeface="휴먼모음T" pitchFamily="18" charset="-127"/>
                <a:ea typeface="휴먼모음T" pitchFamily="18" charset="-127"/>
              </a:rPr>
              <a:t>2</a:t>
            </a:r>
            <a:r>
              <a:rPr kumimoji="0" lang="ko-KR" altLang="en-US" sz="1600" dirty="0" smtClean="0">
                <a:latin typeface="휴먼모음T" pitchFamily="18" charset="-127"/>
                <a:ea typeface="휴먼모음T" pitchFamily="18" charset="-127"/>
              </a:rPr>
              <a:t>천만 원의 국비  </a:t>
            </a:r>
            <a:r>
              <a:rPr kumimoji="0" lang="en-US" altLang="ko-KR" sz="1600" dirty="0" smtClean="0">
                <a:latin typeface="휴먼모음T" pitchFamily="18" charset="-127"/>
                <a:ea typeface="휴먼모음T" pitchFamily="18" charset="-127"/>
              </a:rPr>
              <a:t>50%(1</a:t>
            </a:r>
            <a:r>
              <a:rPr kumimoji="0" lang="ko-KR" altLang="en-US" sz="1600" dirty="0" err="1" smtClean="0">
                <a:latin typeface="휴먼모음T" pitchFamily="18" charset="-127"/>
                <a:ea typeface="휴먼모음T" pitchFamily="18" charset="-127"/>
              </a:rPr>
              <a:t>천만원</a:t>
            </a:r>
            <a:r>
              <a:rPr kumimoji="0" lang="en-US" altLang="ko-KR" sz="1600" dirty="0" smtClean="0">
                <a:latin typeface="휴먼모음T" pitchFamily="18" charset="-127"/>
                <a:ea typeface="휴먼모음T" pitchFamily="18" charset="-127"/>
              </a:rPr>
              <a:t>) </a:t>
            </a:r>
            <a:r>
              <a:rPr kumimoji="0" lang="ko-KR" altLang="en-US" sz="1600" dirty="0" smtClean="0">
                <a:latin typeface="휴먼모음T" pitchFamily="18" charset="-127"/>
                <a:ea typeface="휴먼모음T" pitchFamily="18" charset="-127"/>
              </a:rPr>
              <a:t>지원</a:t>
            </a:r>
          </a:p>
          <a:p>
            <a:pPr marL="190500" indent="-190500" algn="just" fontAlgn="auto" latinLnBrk="0">
              <a:spcBef>
                <a:spcPts val="0"/>
              </a:spcBef>
              <a:spcAft>
                <a:spcPts val="600"/>
              </a:spcAft>
              <a:buBlip>
                <a:blip r:embed="rId2"/>
              </a:buBlip>
              <a:defRPr/>
            </a:pPr>
            <a:r>
              <a:rPr kumimoji="0" lang="ko-KR" altLang="en-US" sz="1600" dirty="0" smtClean="0">
                <a:latin typeface="휴먼모음T" pitchFamily="18" charset="-127"/>
                <a:ea typeface="휴먼모음T" pitchFamily="18" charset="-127"/>
              </a:rPr>
              <a:t> 소요 자금의 </a:t>
            </a:r>
            <a:r>
              <a:rPr kumimoji="0" lang="en-US" altLang="ko-KR" sz="1600" dirty="0" smtClean="0">
                <a:latin typeface="휴먼모음T" pitchFamily="18" charset="-127"/>
                <a:ea typeface="휴먼모음T" pitchFamily="18" charset="-127"/>
              </a:rPr>
              <a:t>50%</a:t>
            </a:r>
            <a:r>
              <a:rPr kumimoji="0" lang="ko-KR" altLang="en-US" sz="1600" dirty="0" smtClean="0">
                <a:latin typeface="휴먼모음T" pitchFamily="18" charset="-127"/>
                <a:ea typeface="휴먼모음T" pitchFamily="18" charset="-127"/>
              </a:rPr>
              <a:t>를 지원하고 나머지 </a:t>
            </a:r>
            <a:r>
              <a:rPr kumimoji="0" lang="en-US" altLang="ko-KR" sz="1600" dirty="0" smtClean="0">
                <a:latin typeface="휴먼모음T" pitchFamily="18" charset="-127"/>
                <a:ea typeface="휴먼모음T" pitchFamily="18" charset="-127"/>
              </a:rPr>
              <a:t>50%</a:t>
            </a:r>
            <a:r>
              <a:rPr kumimoji="0" lang="ko-KR" altLang="en-US" sz="1600" dirty="0" smtClean="0">
                <a:latin typeface="휴먼모음T" pitchFamily="18" charset="-127"/>
                <a:ea typeface="휴먼모음T" pitchFamily="18" charset="-127"/>
              </a:rPr>
              <a:t>는 영업자 부담</a:t>
            </a:r>
          </a:p>
          <a:p>
            <a:pPr marL="190500" indent="-190500" algn="just" fontAlgn="auto" latinLnBrk="0">
              <a:spcBef>
                <a:spcPts val="0"/>
              </a:spcBef>
              <a:spcAft>
                <a:spcPts val="600"/>
              </a:spcAft>
              <a:buBlip>
                <a:blip r:embed="rId2"/>
              </a:buBlip>
              <a:defRPr/>
            </a:pPr>
            <a:r>
              <a:rPr kumimoji="0" lang="ko-KR" altLang="en-US" sz="1600" dirty="0" smtClean="0"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spc="-150" dirty="0" smtClean="0">
                <a:latin typeface="휴먼모음T" pitchFamily="18" charset="-127"/>
                <a:ea typeface="휴먼모음T" pitchFamily="18" charset="-127"/>
              </a:rPr>
              <a:t>보조금의 목적 외 용도 사용 방지를 위하여 </a:t>
            </a:r>
            <a:r>
              <a:rPr kumimoji="0" lang="en-US" altLang="ko-KR" sz="1600" spc="-150" dirty="0" smtClean="0">
                <a:latin typeface="휴먼모음T" pitchFamily="18" charset="-127"/>
                <a:ea typeface="휴먼모음T" pitchFamily="18" charset="-127"/>
              </a:rPr>
              <a:t>HACCP</a:t>
            </a:r>
            <a:r>
              <a:rPr kumimoji="0" lang="ko-KR" altLang="en-US" sz="1600" spc="-150" dirty="0" smtClean="0">
                <a:latin typeface="휴먼모음T" pitchFamily="18" charset="-127"/>
                <a:ea typeface="휴먼모음T" pitchFamily="18" charset="-127"/>
              </a:rPr>
              <a:t> 인증 후 사후 교부</a:t>
            </a:r>
            <a:endParaRPr kumimoji="0" lang="en-US" altLang="ko-KR" sz="1600" spc="-150" dirty="0" smtClean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1836143" y="6015386"/>
            <a:ext cx="6912768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0500" indent="-190500" algn="just" fontAlgn="auto" latinLnBrk="0">
              <a:spcBef>
                <a:spcPts val="0"/>
              </a:spcBef>
              <a:spcAft>
                <a:spcPts val="600"/>
              </a:spcAft>
              <a:buBlip>
                <a:blip r:embed="rId2"/>
              </a:buBlip>
              <a:defRPr/>
            </a:pPr>
            <a:r>
              <a:rPr kumimoji="0" lang="ko-KR" altLang="en-US" sz="1600" dirty="0" smtClean="0">
                <a:latin typeface="휴먼모음T" pitchFamily="18" charset="-127"/>
                <a:ea typeface="휴먼모음T" pitchFamily="18" charset="-127"/>
              </a:rPr>
              <a:t>국세</a:t>
            </a:r>
            <a:r>
              <a:rPr kumimoji="0" lang="en-US" altLang="ko-KR" sz="1600" dirty="0" smtClean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sz="1600" dirty="0" smtClean="0">
                <a:latin typeface="휴먼모음T" pitchFamily="18" charset="-127"/>
                <a:ea typeface="휴먼모음T" pitchFamily="18" charset="-127"/>
              </a:rPr>
              <a:t>지방세 등 세금 체납 </a:t>
            </a:r>
            <a:r>
              <a:rPr kumimoji="0" lang="ko-KR" altLang="en-US" sz="1600" smtClean="0">
                <a:latin typeface="휴먼모음T" pitchFamily="18" charset="-127"/>
                <a:ea typeface="휴먼모음T" pitchFamily="18" charset="-127"/>
              </a:rPr>
              <a:t>중인 </a:t>
            </a:r>
            <a:r>
              <a:rPr kumimoji="0" lang="ko-KR" altLang="en-US" sz="1600" smtClean="0">
                <a:latin typeface="휴먼모음T" pitchFamily="18" charset="-127"/>
                <a:ea typeface="휴먼모음T" pitchFamily="18" charset="-127"/>
              </a:rPr>
              <a:t>업체</a:t>
            </a:r>
          </a:p>
          <a:p>
            <a:pPr marL="190500" indent="-190500" algn="just" fontAlgn="auto" latinLnBrk="0">
              <a:spcBef>
                <a:spcPts val="0"/>
              </a:spcBef>
              <a:spcAft>
                <a:spcPts val="600"/>
              </a:spcAft>
              <a:buBlip>
                <a:blip r:embed="rId2"/>
              </a:buBlip>
              <a:defRPr/>
            </a:pPr>
            <a:r>
              <a:rPr lang="ko-KR" altLang="en-US" sz="1600" smtClean="0">
                <a:latin typeface="휴먼모음T" pitchFamily="18" charset="-127"/>
                <a:ea typeface="휴먼모음T" pitchFamily="18" charset="-127"/>
              </a:rPr>
              <a:t>전년도 전체 매출액 </a:t>
            </a:r>
            <a:r>
              <a:rPr lang="en-US" altLang="ko-KR" sz="1600" smtClean="0">
                <a:latin typeface="휴먼모음T" pitchFamily="18" charset="-127"/>
                <a:ea typeface="휴먼모음T" pitchFamily="18" charset="-127"/>
              </a:rPr>
              <a:t>100</a:t>
            </a:r>
            <a:r>
              <a:rPr lang="ko-KR" altLang="en-US" sz="1600" smtClean="0">
                <a:latin typeface="휴먼모음T" pitchFamily="18" charset="-127"/>
                <a:ea typeface="휴먼모음T" pitchFamily="18" charset="-127"/>
              </a:rPr>
              <a:t>억원 이상인 업체</a:t>
            </a:r>
            <a:endParaRPr kumimoji="0" lang="ko-KR" altLang="en-US" sz="1600" dirty="0" smtClean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8" name="대각선 방향의 모서리가 잘린 사각형 27"/>
          <p:cNvSpPr/>
          <p:nvPr/>
        </p:nvSpPr>
        <p:spPr>
          <a:xfrm>
            <a:off x="251967" y="1624358"/>
            <a:ext cx="1512168" cy="504056"/>
          </a:xfrm>
          <a:prstGeom prst="snip2Diag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사 업 명</a:t>
            </a:r>
            <a:endParaRPr lang="ko-KR" altLang="en-US" sz="2000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9" name="대각선 방향의 모서리가 잘린 사각형 28"/>
          <p:cNvSpPr/>
          <p:nvPr/>
        </p:nvSpPr>
        <p:spPr>
          <a:xfrm>
            <a:off x="251967" y="2283158"/>
            <a:ext cx="1512168" cy="504056"/>
          </a:xfrm>
          <a:prstGeom prst="snip2Diag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사업기간</a:t>
            </a:r>
            <a:endParaRPr lang="ko-KR" altLang="en-US" sz="2000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30" name="대각선 방향의 모서리가 잘린 사각형 29"/>
          <p:cNvSpPr/>
          <p:nvPr/>
        </p:nvSpPr>
        <p:spPr>
          <a:xfrm>
            <a:off x="251967" y="2931230"/>
            <a:ext cx="1512168" cy="504056"/>
          </a:xfrm>
          <a:prstGeom prst="snip2Diag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사업예산</a:t>
            </a:r>
            <a:endParaRPr lang="ko-KR" altLang="en-US" sz="2000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31" name="대각선 방향의 모서리가 잘린 사각형 30"/>
          <p:cNvSpPr/>
          <p:nvPr/>
        </p:nvSpPr>
        <p:spPr>
          <a:xfrm>
            <a:off x="251967" y="3573998"/>
            <a:ext cx="1512168" cy="1080000"/>
          </a:xfrm>
          <a:prstGeom prst="snip2Diag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지원대상</a:t>
            </a:r>
            <a:endParaRPr lang="ko-KR" altLang="en-US" sz="2000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32" name="대각선 방향의 모서리가 잘린 사각형 31"/>
          <p:cNvSpPr/>
          <p:nvPr/>
        </p:nvSpPr>
        <p:spPr>
          <a:xfrm>
            <a:off x="251967" y="4699659"/>
            <a:ext cx="1512168" cy="1296000"/>
          </a:xfrm>
          <a:prstGeom prst="snip2Diag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사업내용</a:t>
            </a:r>
            <a:endParaRPr lang="ko-KR" altLang="en-US" sz="2000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33" name="대각선 방향의 모서리가 잘린 사각형 32"/>
          <p:cNvSpPr/>
          <p:nvPr/>
        </p:nvSpPr>
        <p:spPr>
          <a:xfrm>
            <a:off x="251967" y="6075168"/>
            <a:ext cx="1512168" cy="576064"/>
          </a:xfrm>
          <a:prstGeom prst="snip2Diag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rPr>
              <a:t>지원제한</a:t>
            </a:r>
            <a:endParaRPr lang="ko-KR" altLang="en-US" sz="2000" dirty="0">
              <a:solidFill>
                <a:schemeClr val="tx1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1836143" y="3575389"/>
            <a:ext cx="7128792" cy="969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0500" indent="-190500" algn="l" fontAlgn="auto" latinLnBrk="0">
              <a:spcBef>
                <a:spcPts val="0"/>
              </a:spcBef>
              <a:spcAft>
                <a:spcPts val="600"/>
              </a:spcAft>
              <a:buBlip>
                <a:blip r:embed="rId2"/>
              </a:buBlip>
              <a:defRPr/>
            </a:pP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식품 및 축산물 </a:t>
            </a: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HACCP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 의무적용 대상 소규모 업체</a:t>
            </a:r>
            <a:r>
              <a:rPr kumimoji="0" lang="en-US" altLang="ko-KR" sz="1600" dirty="0" smtClean="0">
                <a:latin typeface="휴먼모음T" pitchFamily="18" charset="-127"/>
                <a:ea typeface="휴먼모음T" pitchFamily="18" charset="-127"/>
              </a:rPr>
              <a:t/>
            </a:r>
            <a:br>
              <a:rPr kumimoji="0" lang="en-US" altLang="ko-KR" sz="1600" dirty="0" smtClean="0">
                <a:latin typeface="휴먼모음T" pitchFamily="18" charset="-127"/>
                <a:ea typeface="휴먼모음T" pitchFamily="18" charset="-127"/>
              </a:rPr>
            </a:br>
            <a:r>
              <a:rPr kumimoji="0" lang="en-US" altLang="ko-KR" sz="1600" dirty="0" smtClean="0">
                <a:latin typeface="휴먼모음T" pitchFamily="18" charset="-127"/>
                <a:ea typeface="휴먼모음T" pitchFamily="18" charset="-127"/>
              </a:rPr>
              <a:t>- </a:t>
            </a:r>
            <a:r>
              <a:rPr kumimoji="0" lang="ko-KR" altLang="en-US" sz="1600" dirty="0" smtClean="0">
                <a:latin typeface="휴먼모음T" pitchFamily="18" charset="-127"/>
                <a:ea typeface="휴먼모음T" pitchFamily="18" charset="-127"/>
              </a:rPr>
              <a:t>업종 및 유형 </a:t>
            </a:r>
            <a:r>
              <a:rPr kumimoji="0" lang="en-US" altLang="ko-KR" sz="1600" dirty="0" smtClean="0"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sz="1600" dirty="0" smtClean="0">
                <a:latin typeface="휴먼모음T" pitchFamily="18" charset="-127"/>
                <a:ea typeface="휴먼모음T" pitchFamily="18" charset="-127"/>
              </a:rPr>
              <a:t>식품제조가공업</a:t>
            </a:r>
            <a:r>
              <a:rPr kumimoji="0" lang="en-US" altLang="ko-KR" sz="1600" dirty="0" smtClean="0"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sz="1600" dirty="0" err="1" smtClean="0">
                <a:latin typeface="휴먼모음T" pitchFamily="18" charset="-127"/>
                <a:ea typeface="휴먼모음T" pitchFamily="18" charset="-127"/>
              </a:rPr>
              <a:t>빵류</a:t>
            </a:r>
            <a:r>
              <a:rPr lang="en-US" altLang="ko-KR" sz="1600" dirty="0" smtClean="0">
                <a:latin typeface="휴먼모음T" pitchFamily="18" charset="-127"/>
                <a:ea typeface="휴먼모음T" pitchFamily="18" charset="-127"/>
              </a:rPr>
              <a:t>·</a:t>
            </a:r>
            <a:r>
              <a:rPr kumimoji="0" lang="ko-KR" altLang="en-US" sz="1600" dirty="0" err="1" smtClean="0">
                <a:latin typeface="휴먼모음T" pitchFamily="18" charset="-127"/>
                <a:ea typeface="휴먼모음T" pitchFamily="18" charset="-127"/>
              </a:rPr>
              <a:t>떡류</a:t>
            </a:r>
            <a:r>
              <a:rPr kumimoji="0" lang="ko-KR" altLang="en-US" sz="1600" dirty="0" smtClean="0">
                <a:latin typeface="휴먼모음T" pitchFamily="18" charset="-127"/>
                <a:ea typeface="휴먼모음T" pitchFamily="18" charset="-127"/>
              </a:rPr>
              <a:t> 등 의무적용 유형</a:t>
            </a:r>
            <a:r>
              <a:rPr kumimoji="0" lang="en-US" altLang="ko-KR" sz="1600" dirty="0" smtClean="0">
                <a:latin typeface="휴먼모음T" pitchFamily="18" charset="-127"/>
                <a:ea typeface="휴먼모음T" pitchFamily="18" charset="-127"/>
              </a:rPr>
              <a:t>), </a:t>
            </a:r>
            <a:r>
              <a:rPr kumimoji="0" lang="ko-KR" altLang="en-US" sz="1600" dirty="0" smtClean="0">
                <a:latin typeface="휴먼모음T" pitchFamily="18" charset="-127"/>
                <a:ea typeface="휴먼모음T" pitchFamily="18" charset="-127"/>
              </a:rPr>
              <a:t>식육가공업 </a:t>
            </a:r>
            <a:endParaRPr kumimoji="0" lang="en-US" altLang="ko-KR" sz="1600" dirty="0">
              <a:latin typeface="휴먼모음T" pitchFamily="18" charset="-127"/>
              <a:ea typeface="휴먼모음T" pitchFamily="18" charset="-127"/>
            </a:endParaRPr>
          </a:p>
          <a:p>
            <a:pPr algn="l" fontAlgn="auto" latinLnBrk="0">
              <a:spcBef>
                <a:spcPts val="0"/>
              </a:spcBef>
              <a:spcAft>
                <a:spcPts val="600"/>
              </a:spcAft>
              <a:defRPr/>
            </a:pPr>
            <a:r>
              <a:rPr kumimoji="0" lang="en-US" altLang="ko-KR" sz="1600" spc="-150" dirty="0" smtClean="0">
                <a:latin typeface="휴먼모음T" pitchFamily="18" charset="-127"/>
                <a:ea typeface="휴먼모음T" pitchFamily="18" charset="-127"/>
              </a:rPr>
              <a:t>※ 2018.12.31 </a:t>
            </a:r>
            <a:r>
              <a:rPr kumimoji="0" lang="ko-KR" altLang="en-US" sz="1600" spc="-150" dirty="0" smtClean="0">
                <a:latin typeface="휴먼모음T" pitchFamily="18" charset="-127"/>
                <a:ea typeface="휴먼모음T" pitchFamily="18" charset="-127"/>
              </a:rPr>
              <a:t>이전에 지정을 받았거나</a:t>
            </a:r>
            <a:r>
              <a:rPr kumimoji="0" lang="en-US" altLang="ko-KR" sz="1600" spc="-150" dirty="0" smtClean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sz="1600" spc="-150" dirty="0" smtClean="0">
                <a:latin typeface="휴먼모음T" pitchFamily="18" charset="-127"/>
                <a:ea typeface="휴먼모음T" pitchFamily="18" charset="-127"/>
              </a:rPr>
              <a:t>이미 시설개선자금을 지원받은 업체는 제외 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 smtClean="0"/>
              <a:pPr lvl="0">
                <a:defRPr lang="ko-KR" altLang="en-US"/>
              </a:pPr>
              <a:t>33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596589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평행 사변형 1"/>
          <p:cNvSpPr/>
          <p:nvPr/>
        </p:nvSpPr>
        <p:spPr>
          <a:xfrm flipH="1">
            <a:off x="-684822" y="-17232"/>
            <a:ext cx="7164000" cy="693017"/>
          </a:xfrm>
          <a:prstGeom prst="parallelogram">
            <a:avLst>
              <a:gd name="adj" fmla="val 96870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67" tIns="45734" rIns="91467" bIns="45734" rtlCol="0" anchor="ctr"/>
          <a:lstStyle/>
          <a:p>
            <a:pPr algn="ctr"/>
            <a:endParaRPr lang="ko-KR" altLang="en-US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231647" y="77384"/>
            <a:ext cx="4127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2800" spc="5" dirty="0" smtClean="0">
                <a:solidFill>
                  <a:srgbClr val="FFFFFF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위생안전시설 개선자금 지원</a:t>
            </a:r>
            <a:endParaRPr lang="ko-KR" altLang="en-US" sz="2800" spc="5" dirty="0">
              <a:solidFill>
                <a:srgbClr val="FFFFFF">
                  <a:alpha val="100000"/>
                </a:srgbClr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sp>
        <p:nvSpPr>
          <p:cNvPr id="4" name="한쪽 모서리가 잘린 사각형 3"/>
          <p:cNvSpPr/>
          <p:nvPr/>
        </p:nvSpPr>
        <p:spPr>
          <a:xfrm>
            <a:off x="323528" y="980728"/>
            <a:ext cx="2232248" cy="576064"/>
          </a:xfrm>
          <a:prstGeom prst="snip1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 latinLnBrk="0"/>
            <a:r>
              <a:rPr lang="en-US" altLang="ko-KR" sz="2400" b="1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sz="2400" spc="-15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대상별</a:t>
            </a:r>
            <a:r>
              <a:rPr lang="ko-KR" altLang="en-US" sz="2400" spc="-15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 지원계획</a:t>
            </a:r>
          </a:p>
        </p:txBody>
      </p:sp>
      <p:pic>
        <p:nvPicPr>
          <p:cNvPr id="5" name="Picture 2" descr="C:\Users\dg\Desktop\식약처02130318\psd3\box2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03250"/>
            <a:ext cx="8784976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395536" y="2140657"/>
            <a:ext cx="8424936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0500" indent="-190500" latinLnBrk="0">
              <a:lnSpc>
                <a:spcPct val="150000"/>
              </a:lnSpc>
              <a:spcAft>
                <a:spcPts val="600"/>
              </a:spcAft>
              <a:buBlip>
                <a:blip r:embed="rId3"/>
              </a:buBlip>
              <a:defRPr/>
            </a:pP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식품</a:t>
            </a: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)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「</a:t>
            </a:r>
            <a:r>
              <a:rPr lang="ko-KR" altLang="en-US" sz="2000" dirty="0">
                <a:latin typeface="휴먼모음T" pitchFamily="18" charset="-127"/>
                <a:ea typeface="휴먼모음T" pitchFamily="18" charset="-127"/>
              </a:rPr>
              <a:t>식품위생법」제</a:t>
            </a:r>
            <a:r>
              <a:rPr lang="en-US" altLang="ko-KR" sz="2000" dirty="0">
                <a:latin typeface="휴먼모음T" pitchFamily="18" charset="-127"/>
                <a:ea typeface="휴먼모음T" pitchFamily="18" charset="-127"/>
              </a:rPr>
              <a:t>48</a:t>
            </a:r>
            <a:r>
              <a:rPr lang="ko-KR" altLang="en-US" sz="2000" dirty="0">
                <a:latin typeface="휴먼모음T" pitchFamily="18" charset="-127"/>
                <a:ea typeface="휴먼모음T" pitchFamily="18" charset="-127"/>
              </a:rPr>
              <a:t>조제</a:t>
            </a:r>
            <a:r>
              <a:rPr lang="en-US" altLang="ko-KR" sz="2000" dirty="0">
                <a:latin typeface="휴먼모음T" pitchFamily="18" charset="-127"/>
                <a:ea typeface="휴먼모음T" pitchFamily="18" charset="-127"/>
              </a:rPr>
              <a:t>2</a:t>
            </a:r>
            <a:r>
              <a:rPr lang="ko-KR" altLang="en-US" sz="2000" dirty="0">
                <a:latin typeface="휴먼모음T" pitchFamily="18" charset="-127"/>
                <a:ea typeface="휴먼모음T" pitchFamily="18" charset="-127"/>
              </a:rPr>
              <a:t>항</a:t>
            </a:r>
            <a:r>
              <a:rPr lang="en-US" altLang="ko-KR" sz="200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2000" dirty="0">
                <a:latin typeface="휴먼모음T" pitchFamily="18" charset="-127"/>
                <a:ea typeface="휴먼모음T" pitchFamily="18" charset="-127"/>
              </a:rPr>
              <a:t>같은 법 시행규칙 제</a:t>
            </a:r>
            <a:r>
              <a:rPr lang="en-US" altLang="ko-KR" sz="2000" dirty="0">
                <a:latin typeface="휴먼모음T" pitchFamily="18" charset="-127"/>
                <a:ea typeface="휴먼모음T" pitchFamily="18" charset="-127"/>
              </a:rPr>
              <a:t>62</a:t>
            </a:r>
            <a:r>
              <a:rPr lang="ko-KR" altLang="en-US" sz="2000" dirty="0">
                <a:latin typeface="휴먼모음T" pitchFamily="18" charset="-127"/>
                <a:ea typeface="휴먼모음T" pitchFamily="18" charset="-127"/>
              </a:rPr>
              <a:t>조 제</a:t>
            </a:r>
            <a:r>
              <a:rPr lang="en-US" altLang="ko-KR" sz="2000" dirty="0">
                <a:latin typeface="휴먼모음T" pitchFamily="18" charset="-127"/>
                <a:ea typeface="휴먼모음T" pitchFamily="18" charset="-127"/>
              </a:rPr>
              <a:t>1</a:t>
            </a:r>
            <a:r>
              <a:rPr lang="ko-KR" altLang="en-US" sz="2000" dirty="0">
                <a:latin typeface="휴먼모음T" pitchFamily="18" charset="-127"/>
                <a:ea typeface="휴먼모음T" pitchFamily="18" charset="-127"/>
              </a:rPr>
              <a:t>항에 따른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 </a:t>
            </a:r>
            <a:endParaRPr lang="en-US" altLang="ko-KR" sz="2000" dirty="0" smtClean="0">
              <a:latin typeface="휴먼모음T" pitchFamily="18" charset="-127"/>
              <a:ea typeface="휴먼모음T" pitchFamily="18" charset="-127"/>
            </a:endParaRPr>
          </a:p>
          <a:p>
            <a:pPr latinLnBrk="0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altLang="ko-KR" sz="2000" b="1" dirty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2000" b="1" dirty="0" smtClean="0">
                <a:latin typeface="휴먼모음T" pitchFamily="18" charset="-127"/>
                <a:ea typeface="휴먼모음T" pitchFamily="18" charset="-127"/>
              </a:rPr>
              <a:t>  </a:t>
            </a:r>
            <a:r>
              <a:rPr lang="ko-KR" altLang="en-US" sz="2000" b="1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소규모</a:t>
            </a:r>
            <a:r>
              <a:rPr lang="en-US" altLang="ko-KR" sz="2000" b="1" baseline="3000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1)</a:t>
            </a:r>
            <a:r>
              <a:rPr lang="ko-KR" altLang="en-US" sz="2000" b="1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20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HACCP </a:t>
            </a:r>
            <a:r>
              <a:rPr lang="ko-KR" altLang="en-US" sz="20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의무적용 유형 식품제조</a:t>
            </a:r>
            <a:r>
              <a:rPr lang="en-US" altLang="ko-KR" sz="20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·</a:t>
            </a:r>
            <a:r>
              <a:rPr lang="ko-KR" altLang="en-US" sz="2000" b="1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가공업체</a:t>
            </a:r>
            <a:endParaRPr lang="en-US" altLang="ko-KR" sz="2000" b="1" dirty="0" smtClean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latinLnBrk="0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altLang="ko-KR" sz="2000" b="1" dirty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2000" b="1" dirty="0" smtClean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1600" dirty="0" smtClean="0">
                <a:latin typeface="휴먼모음T" pitchFamily="18" charset="-127"/>
                <a:ea typeface="휴먼모음T" pitchFamily="18" charset="-127"/>
              </a:rPr>
              <a:t>※ </a:t>
            </a:r>
            <a:r>
              <a:rPr lang="en-US" altLang="ko-KR" sz="1600" dirty="0">
                <a:latin typeface="휴먼모음T" pitchFamily="18" charset="-127"/>
                <a:ea typeface="휴먼모음T" pitchFamily="18" charset="-127"/>
              </a:rPr>
              <a:t>단, </a:t>
            </a:r>
            <a:r>
              <a:rPr lang="en-US" altLang="ko-KR" sz="1600" dirty="0" err="1">
                <a:latin typeface="휴먼모음T" pitchFamily="18" charset="-127"/>
                <a:ea typeface="휴먼모음T" pitchFamily="18" charset="-127"/>
              </a:rPr>
              <a:t>전년도</a:t>
            </a:r>
            <a:r>
              <a:rPr lang="en-US" altLang="ko-KR" sz="1600" dirty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1600" dirty="0" err="1">
                <a:latin typeface="휴먼모음T" pitchFamily="18" charset="-127"/>
                <a:ea typeface="휴먼모음T" pitchFamily="18" charset="-127"/>
              </a:rPr>
              <a:t>전체</a:t>
            </a:r>
            <a:r>
              <a:rPr lang="en-US" altLang="ko-KR" sz="1600" dirty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1600" dirty="0" err="1">
                <a:latin typeface="휴먼모음T" pitchFamily="18" charset="-127"/>
                <a:ea typeface="휴먼모음T" pitchFamily="18" charset="-127"/>
              </a:rPr>
              <a:t>매출액</a:t>
            </a:r>
            <a:r>
              <a:rPr lang="en-US" altLang="ko-KR" sz="1600" dirty="0">
                <a:latin typeface="휴먼모음T" pitchFamily="18" charset="-127"/>
                <a:ea typeface="휴먼모음T" pitchFamily="18" charset="-127"/>
              </a:rPr>
              <a:t> 100억원 </a:t>
            </a:r>
            <a:r>
              <a:rPr lang="en-US" altLang="ko-KR" sz="1600" dirty="0" err="1">
                <a:latin typeface="휴먼모음T" pitchFamily="18" charset="-127"/>
                <a:ea typeface="휴먼모음T" pitchFamily="18" charset="-127"/>
              </a:rPr>
              <a:t>이상</a:t>
            </a:r>
            <a:r>
              <a:rPr lang="en-US" altLang="ko-KR" sz="1600" dirty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sz="1600" dirty="0">
                <a:latin typeface="휴먼모음T" pitchFamily="18" charset="-127"/>
                <a:ea typeface="휴먼모음T" pitchFamily="18" charset="-127"/>
              </a:rPr>
              <a:t>업체 </a:t>
            </a:r>
            <a:r>
              <a:rPr lang="en-US" altLang="ko-KR" sz="1600" dirty="0" err="1" smtClean="0">
                <a:latin typeface="휴먼모음T" pitchFamily="18" charset="-127"/>
                <a:ea typeface="휴먼모음T" pitchFamily="18" charset="-127"/>
              </a:rPr>
              <a:t>제외</a:t>
            </a:r>
            <a:endParaRPr lang="ko-KR" altLang="en-US" sz="2000" dirty="0">
              <a:latin typeface="휴먼모음T" pitchFamily="18" charset="-127"/>
              <a:ea typeface="휴먼모음T" pitchFamily="18" charset="-127"/>
            </a:endParaRPr>
          </a:p>
          <a:p>
            <a:pPr marL="190500" indent="-190500" latinLnBrk="0">
              <a:lnSpc>
                <a:spcPct val="150000"/>
              </a:lnSpc>
              <a:spcAft>
                <a:spcPts val="600"/>
              </a:spcAft>
              <a:buBlip>
                <a:blip r:embed="rId3"/>
              </a:buBlip>
              <a:defRPr/>
            </a:pP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축산물</a:t>
            </a: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) </a:t>
            </a:r>
            <a:r>
              <a:rPr lang="ko-KR" altLang="en-US" sz="2000" dirty="0">
                <a:latin typeface="휴먼모음T" pitchFamily="18" charset="-127"/>
                <a:ea typeface="휴먼모음T" pitchFamily="18" charset="-127"/>
              </a:rPr>
              <a:t>「축산물 위생관리법」 제</a:t>
            </a:r>
            <a:r>
              <a:rPr lang="en-US" altLang="ko-KR" sz="2000" dirty="0">
                <a:latin typeface="휴먼모음T" pitchFamily="18" charset="-127"/>
                <a:ea typeface="휴먼모음T" pitchFamily="18" charset="-127"/>
              </a:rPr>
              <a:t>9</a:t>
            </a:r>
            <a:r>
              <a:rPr lang="ko-KR" altLang="en-US" sz="2000" dirty="0">
                <a:latin typeface="휴먼모음T" pitchFamily="18" charset="-127"/>
                <a:ea typeface="휴먼모음T" pitchFamily="18" charset="-127"/>
              </a:rPr>
              <a:t>조제</a:t>
            </a:r>
            <a:r>
              <a:rPr lang="en-US" altLang="ko-KR" sz="2000" dirty="0">
                <a:latin typeface="휴먼모음T" pitchFamily="18" charset="-127"/>
                <a:ea typeface="휴먼모음T" pitchFamily="18" charset="-127"/>
              </a:rPr>
              <a:t>2</a:t>
            </a:r>
            <a:r>
              <a:rPr lang="ko-KR" altLang="en-US" sz="2000" dirty="0">
                <a:latin typeface="휴먼모음T" pitchFamily="18" charset="-127"/>
                <a:ea typeface="휴먼모음T" pitchFamily="18" charset="-127"/>
              </a:rPr>
              <a:t>항</a:t>
            </a:r>
            <a:r>
              <a:rPr lang="en-US" altLang="ko-KR" sz="200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2000" dirty="0">
                <a:latin typeface="휴먼모음T" pitchFamily="18" charset="-127"/>
                <a:ea typeface="휴먼모음T" pitchFamily="18" charset="-127"/>
              </a:rPr>
              <a:t>같은 법 시행규칙 </a:t>
            </a:r>
            <a:endParaRPr lang="en-US" altLang="ko-KR" sz="2000" dirty="0" smtClean="0">
              <a:latin typeface="휴먼모음T" pitchFamily="18" charset="-127"/>
              <a:ea typeface="휴먼모음T" pitchFamily="18" charset="-127"/>
            </a:endParaRPr>
          </a:p>
          <a:p>
            <a:pPr latinLnBrk="0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altLang="ko-KR" sz="2000" dirty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 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제</a:t>
            </a:r>
            <a:r>
              <a:rPr lang="en-US" altLang="ko-KR" sz="2000" dirty="0">
                <a:latin typeface="휴먼모음T" pitchFamily="18" charset="-127"/>
                <a:ea typeface="휴먼모음T" pitchFamily="18" charset="-127"/>
              </a:rPr>
              <a:t>7</a:t>
            </a:r>
            <a:r>
              <a:rPr lang="ko-KR" altLang="en-US" sz="2000" dirty="0">
                <a:latin typeface="휴먼모음T" pitchFamily="18" charset="-127"/>
                <a:ea typeface="휴먼모음T" pitchFamily="18" charset="-127"/>
              </a:rPr>
              <a:t>조제</a:t>
            </a:r>
            <a:r>
              <a:rPr lang="en-US" altLang="ko-KR" sz="2000" dirty="0">
                <a:latin typeface="휴먼모음T" pitchFamily="18" charset="-127"/>
                <a:ea typeface="휴먼모음T" pitchFamily="18" charset="-127"/>
              </a:rPr>
              <a:t>2</a:t>
            </a:r>
            <a:r>
              <a:rPr lang="ko-KR" altLang="en-US" sz="2000" dirty="0">
                <a:latin typeface="휴먼모음T" pitchFamily="18" charset="-127"/>
                <a:ea typeface="휴먼모음T" pitchFamily="18" charset="-127"/>
              </a:rPr>
              <a:t>항에 따른 </a:t>
            </a:r>
            <a:r>
              <a:rPr lang="ko-KR" altLang="en-US" sz="2000" b="1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소규모</a:t>
            </a:r>
            <a:r>
              <a:rPr lang="en-US" altLang="ko-KR" sz="2000" b="1" baseline="3000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2)</a:t>
            </a:r>
            <a:r>
              <a:rPr lang="ko-KR" altLang="en-US" sz="200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2000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HACCP</a:t>
            </a:r>
            <a:r>
              <a:rPr lang="ko-KR" altLang="en-US" sz="20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의무적용 작업장</a:t>
            </a:r>
            <a:r>
              <a:rPr lang="en-US" altLang="ko-KR" sz="2000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sz="2000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식육가공업</a:t>
            </a:r>
            <a:r>
              <a:rPr lang="en-US" altLang="ko-KR" sz="200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)</a:t>
            </a:r>
          </a:p>
          <a:p>
            <a:pPr latinLnBrk="0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altLang="ko-KR" sz="2000" b="1" dirty="0" smtClean="0"/>
              <a:t>   </a:t>
            </a:r>
            <a:r>
              <a:rPr lang="en-US" altLang="ko-KR" sz="1600" dirty="0" smtClean="0">
                <a:latin typeface="휴먼모음T" pitchFamily="18" charset="-127"/>
                <a:ea typeface="휴먼모음T" pitchFamily="18" charset="-127"/>
              </a:rPr>
              <a:t>※ </a:t>
            </a:r>
            <a:r>
              <a:rPr lang="en-US" altLang="ko-KR" sz="1600" dirty="0">
                <a:latin typeface="휴먼모음T" pitchFamily="18" charset="-127"/>
                <a:ea typeface="휴먼모음T" pitchFamily="18" charset="-127"/>
              </a:rPr>
              <a:t>단, </a:t>
            </a:r>
            <a:r>
              <a:rPr lang="en-US" altLang="ko-KR" sz="1600" dirty="0" err="1">
                <a:latin typeface="휴먼모음T" pitchFamily="18" charset="-127"/>
                <a:ea typeface="휴먼모음T" pitchFamily="18" charset="-127"/>
              </a:rPr>
              <a:t>전년도</a:t>
            </a:r>
            <a:r>
              <a:rPr lang="en-US" altLang="ko-KR" sz="1600" dirty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1600" dirty="0" err="1">
                <a:latin typeface="휴먼모음T" pitchFamily="18" charset="-127"/>
                <a:ea typeface="휴먼모음T" pitchFamily="18" charset="-127"/>
              </a:rPr>
              <a:t>전체</a:t>
            </a:r>
            <a:r>
              <a:rPr lang="en-US" altLang="ko-KR" sz="1600" dirty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1600" dirty="0" err="1">
                <a:latin typeface="휴먼모음T" pitchFamily="18" charset="-127"/>
                <a:ea typeface="휴먼모음T" pitchFamily="18" charset="-127"/>
              </a:rPr>
              <a:t>매출액</a:t>
            </a:r>
            <a:r>
              <a:rPr lang="en-US" altLang="ko-KR" sz="1600" dirty="0">
                <a:latin typeface="휴먼모음T" pitchFamily="18" charset="-127"/>
                <a:ea typeface="휴먼모음T" pitchFamily="18" charset="-127"/>
              </a:rPr>
              <a:t> 100억원 </a:t>
            </a:r>
            <a:r>
              <a:rPr lang="en-US" altLang="ko-KR" sz="1600" dirty="0" err="1" smtClean="0">
                <a:latin typeface="휴먼모음T" pitchFamily="18" charset="-127"/>
                <a:ea typeface="휴먼모음T" pitchFamily="18" charset="-127"/>
              </a:rPr>
              <a:t>이상</a:t>
            </a:r>
            <a:r>
              <a:rPr lang="en-US" altLang="ko-KR" sz="1600" dirty="0" smtClean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sz="1600" dirty="0" smtClean="0">
                <a:latin typeface="휴먼모음T" pitchFamily="18" charset="-127"/>
                <a:ea typeface="휴먼모음T" pitchFamily="18" charset="-127"/>
              </a:rPr>
              <a:t>업체 </a:t>
            </a:r>
            <a:r>
              <a:rPr lang="en-US" altLang="ko-KR" sz="1600" dirty="0" err="1" smtClean="0">
                <a:latin typeface="휴먼모음T" pitchFamily="18" charset="-127"/>
                <a:ea typeface="휴먼모음T" pitchFamily="18" charset="-127"/>
              </a:rPr>
              <a:t>제외</a:t>
            </a:r>
            <a:endParaRPr lang="en-US" altLang="ko-KR" sz="2000" b="1" dirty="0" smtClean="0">
              <a:latin typeface="휴먼모음T" pitchFamily="18" charset="-127"/>
              <a:ea typeface="휴먼모음T" pitchFamily="18" charset="-127"/>
            </a:endParaRPr>
          </a:p>
          <a:p>
            <a:pPr latinLnBrk="0">
              <a:lnSpc>
                <a:spcPct val="150000"/>
              </a:lnSpc>
              <a:spcAft>
                <a:spcPts val="600"/>
              </a:spcAft>
              <a:defRPr/>
            </a:pPr>
            <a:endParaRPr lang="en-US" altLang="ko-KR" sz="600" dirty="0" smtClean="0">
              <a:latin typeface="휴먼모음T" pitchFamily="18" charset="-127"/>
              <a:ea typeface="휴먼모음T" pitchFamily="18" charset="-127"/>
            </a:endParaRPr>
          </a:p>
          <a:p>
            <a:pPr latinLnBrk="0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altLang="ko-KR" sz="1200" dirty="0" smtClean="0">
                <a:latin typeface="휴먼모음T" pitchFamily="18" charset="-127"/>
                <a:ea typeface="휴먼모음T" pitchFamily="18" charset="-127"/>
              </a:rPr>
              <a:t>1) </a:t>
            </a:r>
            <a:r>
              <a:rPr lang="ko-KR" altLang="en-US" sz="1200" dirty="0" smtClean="0">
                <a:latin typeface="휴먼모음T" pitchFamily="18" charset="-127"/>
                <a:ea typeface="휴먼모음T" pitchFamily="18" charset="-127"/>
              </a:rPr>
              <a:t>해당 가공품 유형의 </a:t>
            </a:r>
            <a:r>
              <a:rPr lang="ko-KR" altLang="en-US" sz="1200" dirty="0" err="1" smtClean="0">
                <a:latin typeface="휴먼모음T" pitchFamily="18" charset="-127"/>
                <a:ea typeface="휴먼모음T" pitchFamily="18" charset="-127"/>
              </a:rPr>
              <a:t>연매출액이</a:t>
            </a:r>
            <a:r>
              <a:rPr lang="ko-KR" altLang="en-US" sz="1200" dirty="0" smtClean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1200" dirty="0" smtClean="0">
                <a:latin typeface="휴먼모음T" pitchFamily="18" charset="-127"/>
                <a:ea typeface="휴먼모음T" pitchFamily="18" charset="-127"/>
              </a:rPr>
              <a:t>5</a:t>
            </a:r>
            <a:r>
              <a:rPr lang="ko-KR" altLang="en-US" sz="1200" dirty="0" err="1" smtClean="0">
                <a:latin typeface="휴먼모음T" pitchFamily="18" charset="-127"/>
                <a:ea typeface="휴먼모음T" pitchFamily="18" charset="-127"/>
              </a:rPr>
              <a:t>억원</a:t>
            </a:r>
            <a:r>
              <a:rPr lang="ko-KR" altLang="en-US" sz="1200" dirty="0" smtClean="0">
                <a:latin typeface="휴먼모음T" pitchFamily="18" charset="-127"/>
                <a:ea typeface="휴먼모음T" pitchFamily="18" charset="-127"/>
              </a:rPr>
              <a:t> 미만이거나 종업원 수가 </a:t>
            </a:r>
            <a:r>
              <a:rPr lang="en-US" altLang="ko-KR" sz="1200" dirty="0" smtClean="0">
                <a:latin typeface="휴먼모음T" pitchFamily="18" charset="-127"/>
                <a:ea typeface="휴먼모음T" pitchFamily="18" charset="-127"/>
              </a:rPr>
              <a:t>21</a:t>
            </a:r>
            <a:r>
              <a:rPr lang="ko-KR" altLang="en-US" sz="1200" dirty="0" smtClean="0">
                <a:latin typeface="휴먼모음T" pitchFamily="18" charset="-127"/>
                <a:ea typeface="휴먼모음T" pitchFamily="18" charset="-127"/>
              </a:rPr>
              <a:t>인 미만인 식품제조가공업소</a:t>
            </a:r>
            <a:endParaRPr lang="en-US" altLang="ko-KR" sz="1200" dirty="0" smtClean="0">
              <a:latin typeface="휴먼모음T" pitchFamily="18" charset="-127"/>
              <a:ea typeface="휴먼모음T" pitchFamily="18" charset="-127"/>
            </a:endParaRPr>
          </a:p>
          <a:p>
            <a:pPr latinLnBrk="0">
              <a:lnSpc>
                <a:spcPct val="150000"/>
              </a:lnSpc>
              <a:spcAft>
                <a:spcPts val="600"/>
              </a:spcAft>
              <a:defRPr/>
            </a:pPr>
            <a:r>
              <a:rPr lang="en-US" altLang="ko-KR" sz="1200" dirty="0" smtClean="0">
                <a:latin typeface="휴먼모음T" pitchFamily="18" charset="-127"/>
                <a:ea typeface="휴먼모음T" pitchFamily="18" charset="-127"/>
              </a:rPr>
              <a:t>2) </a:t>
            </a:r>
            <a:r>
              <a:rPr lang="ko-KR" altLang="en-US" sz="1200" dirty="0">
                <a:latin typeface="휴먼모음T" pitchFamily="18" charset="-127"/>
                <a:ea typeface="휴먼모음T" pitchFamily="18" charset="-127"/>
              </a:rPr>
              <a:t>해당 가공품 유형의 </a:t>
            </a:r>
            <a:r>
              <a:rPr lang="ko-KR" altLang="en-US" sz="1200" dirty="0" err="1">
                <a:latin typeface="휴먼모음T" pitchFamily="18" charset="-127"/>
                <a:ea typeface="휴먼모음T" pitchFamily="18" charset="-127"/>
              </a:rPr>
              <a:t>연매출액이</a:t>
            </a:r>
            <a:r>
              <a:rPr lang="ko-KR" altLang="en-US" sz="1200" dirty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1200" dirty="0">
                <a:latin typeface="휴먼모음T" pitchFamily="18" charset="-127"/>
                <a:ea typeface="휴먼모음T" pitchFamily="18" charset="-127"/>
              </a:rPr>
              <a:t>5</a:t>
            </a:r>
            <a:r>
              <a:rPr lang="ko-KR" altLang="en-US" sz="1200" dirty="0" err="1">
                <a:latin typeface="휴먼모음T" pitchFamily="18" charset="-127"/>
                <a:ea typeface="휴먼모음T" pitchFamily="18" charset="-127"/>
              </a:rPr>
              <a:t>억원</a:t>
            </a:r>
            <a:r>
              <a:rPr lang="ko-KR" altLang="en-US" sz="1200" dirty="0">
                <a:latin typeface="휴먼모음T" pitchFamily="18" charset="-127"/>
                <a:ea typeface="휴먼모음T" pitchFamily="18" charset="-127"/>
              </a:rPr>
              <a:t> 미만이거나 종업원 수가 </a:t>
            </a:r>
            <a:r>
              <a:rPr lang="en-US" altLang="ko-KR" sz="1200" dirty="0">
                <a:latin typeface="휴먼모음T" pitchFamily="18" charset="-127"/>
                <a:ea typeface="휴먼모음T" pitchFamily="18" charset="-127"/>
              </a:rPr>
              <a:t>21</a:t>
            </a:r>
            <a:r>
              <a:rPr lang="ko-KR" altLang="en-US" sz="1200" dirty="0">
                <a:latin typeface="휴먼모음T" pitchFamily="18" charset="-127"/>
                <a:ea typeface="휴먼모음T" pitchFamily="18" charset="-127"/>
              </a:rPr>
              <a:t>인 미만인 </a:t>
            </a:r>
            <a:r>
              <a:rPr lang="ko-KR" altLang="en-US" sz="1200" dirty="0" smtClean="0">
                <a:latin typeface="휴먼모음T" pitchFamily="18" charset="-127"/>
                <a:ea typeface="휴먼모음T" pitchFamily="18" charset="-127"/>
              </a:rPr>
              <a:t>축산</a:t>
            </a:r>
            <a:r>
              <a:rPr lang="ko-KR" altLang="en-US" sz="1200" dirty="0">
                <a:latin typeface="휴먼모음T" pitchFamily="18" charset="-127"/>
                <a:ea typeface="휴먼모음T" pitchFamily="18" charset="-127"/>
              </a:rPr>
              <a:t>물</a:t>
            </a:r>
            <a:r>
              <a:rPr lang="ko-KR" altLang="en-US" sz="1200" dirty="0" smtClean="0">
                <a:latin typeface="휴먼모음T" pitchFamily="18" charset="-127"/>
                <a:ea typeface="휴먼모음T" pitchFamily="18" charset="-127"/>
              </a:rPr>
              <a:t>가공업소</a:t>
            </a:r>
            <a:endParaRPr lang="en-US" altLang="ko-KR" sz="1200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 smtClean="0"/>
              <a:pPr lvl="0">
                <a:defRPr lang="ko-KR" altLang="en-US"/>
              </a:pPr>
              <a:t>34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4022616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평행 사변형 1"/>
          <p:cNvSpPr/>
          <p:nvPr/>
        </p:nvSpPr>
        <p:spPr>
          <a:xfrm flipH="1">
            <a:off x="-684822" y="-17232"/>
            <a:ext cx="7164000" cy="693017"/>
          </a:xfrm>
          <a:prstGeom prst="parallelogram">
            <a:avLst>
              <a:gd name="adj" fmla="val 96870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67" tIns="45734" rIns="91467" bIns="45734" rtlCol="0" anchor="ctr"/>
          <a:lstStyle/>
          <a:p>
            <a:pPr algn="ctr"/>
            <a:endParaRPr lang="ko-KR" altLang="en-US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231647" y="77384"/>
            <a:ext cx="4127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2800" spc="5" dirty="0" smtClean="0">
                <a:solidFill>
                  <a:srgbClr val="FFFFFF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위생안전시설 개선자금 지원</a:t>
            </a:r>
            <a:endParaRPr lang="ko-KR" altLang="en-US" sz="2800" spc="5" dirty="0">
              <a:solidFill>
                <a:srgbClr val="FFFFFF">
                  <a:alpha val="100000"/>
                </a:srgbClr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sp>
        <p:nvSpPr>
          <p:cNvPr id="4" name="한쪽 모서리가 잘린 사각형 3"/>
          <p:cNvSpPr/>
          <p:nvPr/>
        </p:nvSpPr>
        <p:spPr>
          <a:xfrm>
            <a:off x="323528" y="837615"/>
            <a:ext cx="2232248" cy="576064"/>
          </a:xfrm>
          <a:prstGeom prst="snip1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r>
              <a:rPr lang="ko-KR" altLang="en-US" sz="2400" b="1" spc="-150" dirty="0" smtClean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휴먼모음T" pitchFamily="18" charset="-127"/>
                <a:ea typeface="휴먼모음T" pitchFamily="18" charset="-127"/>
              </a:rPr>
              <a:t>지원 범위</a:t>
            </a:r>
          </a:p>
        </p:txBody>
      </p:sp>
      <p:pic>
        <p:nvPicPr>
          <p:cNvPr id="5" name="Picture 2" descr="C:\Users\dg\Desktop\식약처02130318\psd3\box2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41063"/>
            <a:ext cx="8784976" cy="1484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395536" y="1629703"/>
            <a:ext cx="842493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0500" indent="-190500" algn="just" fontAlgn="auto" latinLnBrk="0">
              <a:spcBef>
                <a:spcPts val="0"/>
              </a:spcBef>
              <a:spcAft>
                <a:spcPts val="600"/>
              </a:spcAft>
              <a:buBlip>
                <a:blip r:embed="rId3"/>
              </a:buBlip>
              <a:defRPr/>
            </a:pP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작업장 바닥</a:t>
            </a: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벽</a:t>
            </a: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천장</a:t>
            </a: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출입문 및 창 등 개</a:t>
            </a: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․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보수 공사 비용 </a:t>
            </a:r>
          </a:p>
          <a:p>
            <a:pPr marL="190500" indent="-190500" algn="just" fontAlgn="auto" latinLnBrk="0">
              <a:spcBef>
                <a:spcPts val="0"/>
              </a:spcBef>
              <a:spcAft>
                <a:spcPts val="600"/>
              </a:spcAft>
              <a:buBlip>
                <a:blip r:embed="rId3"/>
              </a:buBlip>
              <a:defRPr/>
            </a:pP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HACCP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 적용</a:t>
            </a: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구획</a:t>
            </a: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분리 등</a:t>
            </a: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)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에 따른 칸막이 공사 비용</a:t>
            </a:r>
          </a:p>
          <a:p>
            <a:pPr marL="190500" indent="-190500" algn="just" fontAlgn="auto" latinLnBrk="0">
              <a:spcBef>
                <a:spcPts val="0"/>
              </a:spcBef>
              <a:spcAft>
                <a:spcPts val="600"/>
              </a:spcAft>
              <a:buBlip>
                <a:blip r:embed="rId3"/>
              </a:buBlip>
              <a:defRPr/>
            </a:pP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 작업장 청정도 관리 관련 설비</a:t>
            </a:r>
            <a:r>
              <a:rPr kumimoji="0" lang="en-US" altLang="ko-KR" sz="2000" spc="-150" dirty="0" smtClean="0"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sz="2000" spc="-150" dirty="0" smtClean="0">
                <a:latin typeface="휴먼모음T" pitchFamily="18" charset="-127"/>
                <a:ea typeface="휴먼모음T" pitchFamily="18" charset="-127"/>
              </a:rPr>
              <a:t>공조기</a:t>
            </a:r>
            <a:r>
              <a:rPr kumimoji="0" lang="en-US" altLang="ko-KR" sz="2000" spc="-150" dirty="0" smtClean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sz="2000" spc="-150" dirty="0" smtClean="0">
                <a:latin typeface="휴먼모음T" pitchFamily="18" charset="-127"/>
                <a:ea typeface="휴먼모음T" pitchFamily="18" charset="-127"/>
              </a:rPr>
              <a:t>환기 시설</a:t>
            </a:r>
            <a:r>
              <a:rPr kumimoji="0" lang="en-US" altLang="ko-KR" sz="2000" spc="-150" dirty="0" smtClean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sz="2000" spc="-150" dirty="0" smtClean="0">
                <a:latin typeface="휴먼모음T" pitchFamily="18" charset="-127"/>
                <a:ea typeface="휴먼모음T" pitchFamily="18" charset="-127"/>
              </a:rPr>
              <a:t>에어커튼 등</a:t>
            </a:r>
            <a:r>
              <a:rPr kumimoji="0" lang="en-US" altLang="ko-KR" sz="2000" spc="-150" dirty="0" smtClean="0">
                <a:latin typeface="휴먼모음T" pitchFamily="18" charset="-127"/>
                <a:ea typeface="휴먼모음T" pitchFamily="18" charset="-127"/>
              </a:rPr>
              <a:t>) 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설치 비용</a:t>
            </a: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323528" y="3069863"/>
            <a:ext cx="4104456" cy="1656184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FFFFFF">
                  <a:lumMod val="85000"/>
                </a:srgbClr>
              </a:gs>
              <a:gs pos="50000">
                <a:srgbClr val="FFFFFF">
                  <a:lumMod val="95000"/>
                </a:srgbClr>
              </a:gs>
              <a:gs pos="50000">
                <a:srgbClr val="FFFFFF">
                  <a:lumMod val="75000"/>
                </a:srgbClr>
              </a:gs>
            </a:gsLst>
            <a:lin ang="5400000" scaled="0"/>
          </a:gradFill>
          <a:ln w="9525" algn="ctr">
            <a:solidFill>
              <a:srgbClr val="FFFFFF">
                <a:lumMod val="75000"/>
              </a:srgbClr>
            </a:solidFill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ko-KR" altLang="en-US" kern="0">
              <a:solidFill>
                <a:sysClr val="windowText" lastClr="00000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4716016" y="3069863"/>
            <a:ext cx="4104456" cy="1656184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FFFFFF">
                  <a:lumMod val="85000"/>
                </a:srgbClr>
              </a:gs>
              <a:gs pos="50000">
                <a:srgbClr val="FFFFFF">
                  <a:lumMod val="95000"/>
                </a:srgbClr>
              </a:gs>
              <a:gs pos="50000">
                <a:srgbClr val="FFFFFF">
                  <a:lumMod val="75000"/>
                </a:srgbClr>
              </a:gs>
            </a:gsLst>
            <a:lin ang="5400000" scaled="0"/>
          </a:gradFill>
          <a:ln w="9525" algn="ctr">
            <a:solidFill>
              <a:srgbClr val="FFFFFF">
                <a:lumMod val="75000"/>
              </a:srgbClr>
            </a:solidFill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ko-KR" altLang="en-US" kern="0">
              <a:solidFill>
                <a:sysClr val="windowText" lastClr="00000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9" name="AutoShape 3"/>
          <p:cNvSpPr>
            <a:spLocks noChangeArrowheads="1"/>
          </p:cNvSpPr>
          <p:nvPr/>
        </p:nvSpPr>
        <p:spPr bwMode="auto">
          <a:xfrm>
            <a:off x="323528" y="4870063"/>
            <a:ext cx="4104456" cy="1656184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FFFFFF">
                  <a:lumMod val="85000"/>
                </a:srgbClr>
              </a:gs>
              <a:gs pos="50000">
                <a:srgbClr val="FFFFFF">
                  <a:lumMod val="95000"/>
                </a:srgbClr>
              </a:gs>
              <a:gs pos="50000">
                <a:srgbClr val="FFFFFF">
                  <a:lumMod val="75000"/>
                </a:srgbClr>
              </a:gs>
            </a:gsLst>
            <a:lin ang="5400000" scaled="0"/>
          </a:gradFill>
          <a:ln w="9525" algn="ctr">
            <a:solidFill>
              <a:srgbClr val="FFFFFF">
                <a:lumMod val="75000"/>
              </a:srgbClr>
            </a:solidFill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ko-KR" altLang="en-US" kern="0">
              <a:solidFill>
                <a:sysClr val="windowText" lastClr="00000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0" name="AutoShape 3"/>
          <p:cNvSpPr>
            <a:spLocks noChangeArrowheads="1"/>
          </p:cNvSpPr>
          <p:nvPr/>
        </p:nvSpPr>
        <p:spPr bwMode="auto">
          <a:xfrm>
            <a:off x="4716016" y="4870063"/>
            <a:ext cx="4104456" cy="1656184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FFFFFF">
                  <a:lumMod val="85000"/>
                </a:srgbClr>
              </a:gs>
              <a:gs pos="50000">
                <a:srgbClr val="FFFFFF">
                  <a:lumMod val="95000"/>
                </a:srgbClr>
              </a:gs>
              <a:gs pos="50000">
                <a:srgbClr val="FFFFFF">
                  <a:lumMod val="75000"/>
                </a:srgbClr>
              </a:gs>
            </a:gsLst>
            <a:lin ang="5400000" scaled="0"/>
          </a:gradFill>
          <a:ln w="9525" algn="ctr">
            <a:solidFill>
              <a:srgbClr val="FFFFFF">
                <a:lumMod val="75000"/>
              </a:srgbClr>
            </a:solidFill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ko-KR" altLang="en-US" kern="0">
              <a:solidFill>
                <a:sysClr val="windowText" lastClr="00000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11" name="그림 12" descr="배수구.bmp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155587"/>
            <a:ext cx="1944216" cy="14984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그림 9" descr="바닥2.bmp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3153899"/>
            <a:ext cx="1800200" cy="15178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그림 8" descr="환퓰2.bmp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4953343"/>
            <a:ext cx="1956123" cy="15265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Picture 2" descr="G:\5. `13년 팀업무\1. 업무활용자료\현장 활용 사진\DSCF5904.JPG"/>
          <p:cNvPicPr preferRelativeResize="0">
            <a:picLocks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860032" y="4955787"/>
            <a:ext cx="1872208" cy="14984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" name="Picture 4" descr="E:\기타\200410\DSC02146.JPG"/>
          <p:cNvPicPr preferRelativeResize="0">
            <a:picLocks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04248" y="4955787"/>
            <a:ext cx="1872208" cy="14984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6" name="Picture 5" descr="C:\Users\user\기술지도\현장기술지도\현장기술지도 업체\아시아푸드_자율_단순전처리(깐양파,깐감자, 절임배추)_경남양산_20110616\현장사진\DSCF1650.JPG"/>
          <p:cNvPicPr preferRelativeResize="0">
            <a:picLocks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483768" y="3155587"/>
            <a:ext cx="1800200" cy="14984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7" name="Picture 4" descr="C:\Users\user\기술지도\현장기술지도\현장기술지도 업체\상경물산_의무_냉동수산_구미_20110506\상경물산 현장사진\DSCF1145.JPG"/>
          <p:cNvPicPr preferRelativeResize="0">
            <a:picLocks noChangeArrowheads="1"/>
          </p:cNvPicPr>
          <p:nvPr/>
        </p:nvPicPr>
        <p:blipFill>
          <a:blip r:embed="rId10" cstate="print"/>
          <a:srcRect t="24467"/>
          <a:stretch>
            <a:fillRect/>
          </a:stretch>
        </p:blipFill>
        <p:spPr bwMode="auto">
          <a:xfrm>
            <a:off x="6732240" y="3155587"/>
            <a:ext cx="1944216" cy="14984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8" name="Picture 2" descr="D:\현장기술지도\2008년\한국에이요\(사진) 007.jpg"/>
          <p:cNvPicPr preferRelativeResize="0">
            <a:picLocks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483768" y="4955787"/>
            <a:ext cx="1800200" cy="14984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9" name="슬라이드 번호 개체 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 smtClean="0"/>
              <a:pPr lvl="0">
                <a:defRPr lang="ko-KR" altLang="en-US"/>
              </a:pPr>
              <a:t>35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4022616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평행 사변형 1"/>
          <p:cNvSpPr/>
          <p:nvPr/>
        </p:nvSpPr>
        <p:spPr>
          <a:xfrm flipH="1">
            <a:off x="-684822" y="-17232"/>
            <a:ext cx="7164000" cy="693017"/>
          </a:xfrm>
          <a:prstGeom prst="parallelogram">
            <a:avLst>
              <a:gd name="adj" fmla="val 96870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67" tIns="45734" rIns="91467" bIns="45734" rtlCol="0" anchor="ctr"/>
          <a:lstStyle/>
          <a:p>
            <a:pPr algn="ctr"/>
            <a:endParaRPr lang="ko-KR" altLang="en-US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231647" y="77384"/>
            <a:ext cx="4127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2800" spc="5" dirty="0" smtClean="0">
                <a:solidFill>
                  <a:srgbClr val="FFFFFF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위생안전시설 개선자금 지원</a:t>
            </a:r>
            <a:endParaRPr lang="ko-KR" altLang="en-US" sz="2800" spc="5" dirty="0">
              <a:solidFill>
                <a:srgbClr val="FFFFFF">
                  <a:alpha val="100000"/>
                </a:srgbClr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sp>
        <p:nvSpPr>
          <p:cNvPr id="4" name="한쪽 모서리가 잘린 사각형 3"/>
          <p:cNvSpPr/>
          <p:nvPr/>
        </p:nvSpPr>
        <p:spPr>
          <a:xfrm>
            <a:off x="323528" y="837615"/>
            <a:ext cx="2304256" cy="576064"/>
          </a:xfrm>
          <a:prstGeom prst="snip1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r>
              <a:rPr lang="ko-KR" altLang="en-US" sz="2400" b="1" spc="-150" dirty="0" smtClean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휴먼모음T" pitchFamily="18" charset="-127"/>
                <a:ea typeface="휴먼모음T" pitchFamily="18" charset="-127"/>
              </a:rPr>
              <a:t>지원 범위</a:t>
            </a:r>
          </a:p>
        </p:txBody>
      </p:sp>
      <p:pic>
        <p:nvPicPr>
          <p:cNvPr id="5" name="Picture 2" descr="C:\Users\dg\Desktop\식약처02130318\psd3\box2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41063"/>
            <a:ext cx="8784976" cy="1484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395536" y="1612280"/>
            <a:ext cx="828092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0500" indent="-190500" algn="just" fontAlgn="auto" latinLnBrk="0">
              <a:spcBef>
                <a:spcPts val="0"/>
              </a:spcBef>
              <a:spcAft>
                <a:spcPts val="600"/>
              </a:spcAft>
              <a:buBlip>
                <a:blip r:embed="rId3"/>
              </a:buBlip>
              <a:defRPr/>
            </a:pP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 HACCP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 적용에 필요한 기본 위생 설비</a:t>
            </a:r>
          </a:p>
          <a:p>
            <a:pPr marL="190500" indent="-190500" algn="just" fontAlgn="auto" latinLnBrk="0">
              <a:spcBef>
                <a:spcPts val="0"/>
              </a:spcBef>
              <a:spcAft>
                <a:spcPts val="600"/>
              </a:spcAft>
              <a:defRPr/>
            </a:pP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- 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위생전실 설비</a:t>
            </a: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손 세척기</a:t>
            </a: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손 소독기</a:t>
            </a: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자외선 소독기 등</a:t>
            </a: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) </a:t>
            </a:r>
          </a:p>
          <a:p>
            <a:pPr marL="190500" indent="-190500" algn="just" fontAlgn="auto" latinLnBrk="0">
              <a:spcBef>
                <a:spcPts val="0"/>
              </a:spcBef>
              <a:spcAft>
                <a:spcPts val="600"/>
              </a:spcAft>
              <a:defRPr/>
            </a:pP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   - </a:t>
            </a:r>
            <a:r>
              <a:rPr kumimoji="0" lang="ko-KR" altLang="en-US" sz="2000" spc="-150" dirty="0" err="1" smtClean="0">
                <a:latin typeface="휴먼모음T" pitchFamily="18" charset="-127"/>
                <a:ea typeface="휴먼모음T" pitchFamily="18" charset="-127"/>
              </a:rPr>
              <a:t>방충ㆍ방서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 설비</a:t>
            </a: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sz="2000" dirty="0" err="1" smtClean="0">
                <a:latin typeface="휴먼모음T" pitchFamily="18" charset="-127"/>
                <a:ea typeface="휴먼모음T" pitchFamily="18" charset="-127"/>
              </a:rPr>
              <a:t>포충등</a:t>
            </a: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설치류 포획 장비 등</a:t>
            </a: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) </a:t>
            </a: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323528" y="3141871"/>
            <a:ext cx="4104456" cy="1584176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FFFFFF">
                  <a:lumMod val="85000"/>
                </a:srgbClr>
              </a:gs>
              <a:gs pos="50000">
                <a:srgbClr val="FFFFFF">
                  <a:lumMod val="95000"/>
                </a:srgbClr>
              </a:gs>
              <a:gs pos="50000">
                <a:srgbClr val="FFFFFF">
                  <a:lumMod val="75000"/>
                </a:srgbClr>
              </a:gs>
            </a:gsLst>
            <a:lin ang="5400000" scaled="0"/>
          </a:gradFill>
          <a:ln w="9525" algn="ctr">
            <a:solidFill>
              <a:srgbClr val="FFFFFF">
                <a:lumMod val="75000"/>
              </a:srgbClr>
            </a:solidFill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ko-KR" altLang="en-US" kern="0">
              <a:solidFill>
                <a:sysClr val="windowText" lastClr="00000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4716016" y="3141871"/>
            <a:ext cx="4104456" cy="1584176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FFFFFF">
                  <a:lumMod val="85000"/>
                </a:srgbClr>
              </a:gs>
              <a:gs pos="50000">
                <a:srgbClr val="FFFFFF">
                  <a:lumMod val="95000"/>
                </a:srgbClr>
              </a:gs>
              <a:gs pos="50000">
                <a:srgbClr val="FFFFFF">
                  <a:lumMod val="75000"/>
                </a:srgbClr>
              </a:gs>
            </a:gsLst>
            <a:lin ang="5400000" scaled="0"/>
          </a:gradFill>
          <a:ln w="9525" algn="ctr">
            <a:solidFill>
              <a:srgbClr val="FFFFFF">
                <a:lumMod val="75000"/>
              </a:srgbClr>
            </a:solidFill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ko-KR" altLang="en-US" kern="0">
              <a:solidFill>
                <a:sysClr val="windowText" lastClr="00000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9" name="AutoShape 3"/>
          <p:cNvSpPr>
            <a:spLocks noChangeArrowheads="1"/>
          </p:cNvSpPr>
          <p:nvPr/>
        </p:nvSpPr>
        <p:spPr bwMode="auto">
          <a:xfrm>
            <a:off x="323528" y="4870063"/>
            <a:ext cx="4104456" cy="1584176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FFFFFF">
                  <a:lumMod val="85000"/>
                </a:srgbClr>
              </a:gs>
              <a:gs pos="50000">
                <a:srgbClr val="FFFFFF">
                  <a:lumMod val="95000"/>
                </a:srgbClr>
              </a:gs>
              <a:gs pos="50000">
                <a:srgbClr val="FFFFFF">
                  <a:lumMod val="75000"/>
                </a:srgbClr>
              </a:gs>
            </a:gsLst>
            <a:lin ang="5400000" scaled="0"/>
          </a:gradFill>
          <a:ln w="9525" algn="ctr">
            <a:solidFill>
              <a:srgbClr val="FFFFFF">
                <a:lumMod val="75000"/>
              </a:srgbClr>
            </a:solidFill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ko-KR" altLang="en-US" kern="0">
              <a:solidFill>
                <a:sysClr val="windowText" lastClr="00000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0" name="AutoShape 3"/>
          <p:cNvSpPr>
            <a:spLocks noChangeArrowheads="1"/>
          </p:cNvSpPr>
          <p:nvPr/>
        </p:nvSpPr>
        <p:spPr bwMode="auto">
          <a:xfrm>
            <a:off x="4716016" y="4870063"/>
            <a:ext cx="4104456" cy="1584176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FFFFFF">
                  <a:lumMod val="85000"/>
                </a:srgbClr>
              </a:gs>
              <a:gs pos="50000">
                <a:srgbClr val="FFFFFF">
                  <a:lumMod val="95000"/>
                </a:srgbClr>
              </a:gs>
              <a:gs pos="50000">
                <a:srgbClr val="FFFFFF">
                  <a:lumMod val="75000"/>
                </a:srgbClr>
              </a:gs>
            </a:gsLst>
            <a:lin ang="5400000" scaled="0"/>
          </a:gradFill>
          <a:ln w="9525" algn="ctr">
            <a:solidFill>
              <a:srgbClr val="FFFFFF">
                <a:lumMod val="75000"/>
              </a:srgbClr>
            </a:solidFill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ko-KR" altLang="en-US" kern="0">
              <a:solidFill>
                <a:sysClr val="windowText" lastClr="00000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11" name="그림 8" descr="손세정대.bmp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3213879"/>
            <a:ext cx="1872208" cy="14401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그림 16" descr="(사진) 019.jpg"/>
          <p:cNvPicPr preferRelativeResize="0">
            <a:picLocks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6256" y="4942071"/>
            <a:ext cx="1872208" cy="14401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Picture 2" descr="G:\5. `13년 팀업무\1. 업무활용자료\현장 활용 사진\DSCF5886.JPG"/>
          <p:cNvPicPr preferRelativeResize="0"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60032" y="4942071"/>
            <a:ext cx="1944216" cy="14401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Picture 5" descr="D:\smirekawa\HACCP지원사업단 홍보관\사진2\크기변환_DSCN4050.JPG"/>
          <p:cNvPicPr preferRelativeResize="0">
            <a:picLocks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4" y="3285887"/>
            <a:ext cx="1872208" cy="1368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" name="Picture 10"/>
          <p:cNvPicPr preferRelativeResize="0">
            <a:picLocks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11760" y="3285887"/>
            <a:ext cx="1872208" cy="13681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6" name="Picture 2" descr="D:\smirekawa\HACCP지원사업단 홍보관\사진2\크기변환_DSCN4052.JPG"/>
          <p:cNvPicPr preferRelativeResize="0">
            <a:picLocks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67544" y="4942071"/>
            <a:ext cx="1872208" cy="14401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7" name="Picture 2" descr="D:\smirekawa\HACCP지원사업단 홍보관\사진2\크기변환_DSCN4054.JPG"/>
          <p:cNvPicPr preferRelativeResize="0">
            <a:picLocks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411760" y="4942071"/>
            <a:ext cx="1872208" cy="14401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8" name="Picture 2" descr="D:\smirekawa\HACCP지원사업단 홍보관\사진2\크기변환_DSCN4057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860032" y="3213879"/>
            <a:ext cx="1944216" cy="14401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9" name="슬라이드 번호 개체 틀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 smtClean="0"/>
              <a:pPr lvl="0">
                <a:defRPr lang="ko-KR" altLang="en-US"/>
              </a:pPr>
              <a:t>36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4022616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평행 사변형 1"/>
          <p:cNvSpPr/>
          <p:nvPr/>
        </p:nvSpPr>
        <p:spPr>
          <a:xfrm flipH="1">
            <a:off x="-684822" y="-17232"/>
            <a:ext cx="7164000" cy="693017"/>
          </a:xfrm>
          <a:prstGeom prst="parallelogram">
            <a:avLst>
              <a:gd name="adj" fmla="val 96870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67" tIns="45734" rIns="91467" bIns="45734" rtlCol="0" anchor="ctr"/>
          <a:lstStyle/>
          <a:p>
            <a:pPr algn="ctr"/>
            <a:endParaRPr lang="ko-KR" altLang="en-US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231647" y="77384"/>
            <a:ext cx="4127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2800" spc="5" dirty="0" smtClean="0">
                <a:solidFill>
                  <a:srgbClr val="FFFFFF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위생안전시설 개선자금 지원</a:t>
            </a:r>
            <a:endParaRPr lang="ko-KR" altLang="en-US" sz="2800" spc="5" dirty="0">
              <a:solidFill>
                <a:srgbClr val="FFFFFF">
                  <a:alpha val="100000"/>
                </a:srgbClr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sp>
        <p:nvSpPr>
          <p:cNvPr id="4" name="한쪽 모서리가 잘린 사각형 3"/>
          <p:cNvSpPr/>
          <p:nvPr/>
        </p:nvSpPr>
        <p:spPr>
          <a:xfrm>
            <a:off x="324621" y="839097"/>
            <a:ext cx="2376264" cy="576064"/>
          </a:xfrm>
          <a:prstGeom prst="snip1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r>
              <a:rPr lang="ko-KR" altLang="en-US" sz="2400" b="1" spc="-150" dirty="0" smtClean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휴먼모음T" pitchFamily="18" charset="-127"/>
                <a:ea typeface="휴먼모음T" pitchFamily="18" charset="-127"/>
              </a:rPr>
              <a:t>지원 범위</a:t>
            </a:r>
          </a:p>
        </p:txBody>
      </p:sp>
      <p:pic>
        <p:nvPicPr>
          <p:cNvPr id="5" name="Picture 2" descr="C:\Users\dg\Desktop\식약처02130318\psd3\box2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42545"/>
            <a:ext cx="8784976" cy="1772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395536" y="1559177"/>
            <a:ext cx="8280920" cy="1492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0500" indent="-190500" algn="just" fontAlgn="auto" latinLnBrk="0">
              <a:spcBef>
                <a:spcPts val="0"/>
              </a:spcBef>
              <a:spcAft>
                <a:spcPts val="600"/>
              </a:spcAft>
              <a:buBlip>
                <a:blip r:embed="rId3"/>
              </a:buBlip>
              <a:defRPr/>
            </a:pP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 금속검출기 등 이물제어 설비</a:t>
            </a:r>
          </a:p>
          <a:p>
            <a:pPr marL="190500" indent="-190500" algn="just" fontAlgn="auto" latinLnBrk="0">
              <a:spcBef>
                <a:spcPts val="0"/>
              </a:spcBef>
              <a:spcAft>
                <a:spcPts val="600"/>
              </a:spcAft>
              <a:buBlip>
                <a:blip r:embed="rId3"/>
              </a:buBlip>
              <a:defRPr/>
            </a:pP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 지하수 </a:t>
            </a:r>
            <a:r>
              <a:rPr kumimoji="0" lang="ko-KR" altLang="en-US" sz="2000" spc="-150" dirty="0" smtClean="0">
                <a:latin typeface="휴먼모음T" pitchFamily="18" charset="-127"/>
                <a:ea typeface="휴먼모음T" pitchFamily="18" charset="-127"/>
              </a:rPr>
              <a:t>살균</a:t>
            </a:r>
            <a:r>
              <a:rPr kumimoji="0" lang="en-US" altLang="ko-KR" sz="2000" spc="-150" dirty="0" smtClean="0">
                <a:latin typeface="휴먼모음T" pitchFamily="18" charset="-127"/>
                <a:ea typeface="휴먼모음T" pitchFamily="18" charset="-127"/>
              </a:rPr>
              <a:t>·</a:t>
            </a:r>
            <a:r>
              <a:rPr kumimoji="0" lang="ko-KR" altLang="en-US" sz="2000" spc="-150" dirty="0" smtClean="0">
                <a:latin typeface="휴먼모음T" pitchFamily="18" charset="-127"/>
                <a:ea typeface="휴먼모음T" pitchFamily="18" charset="-127"/>
              </a:rPr>
              <a:t>소독 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장치 등 유해미생물</a:t>
            </a: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sz="2000" dirty="0" err="1" smtClean="0">
                <a:latin typeface="휴먼모음T" pitchFamily="18" charset="-127"/>
                <a:ea typeface="휴먼모음T" pitchFamily="18" charset="-127"/>
              </a:rPr>
              <a:t>노로바이러스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 등</a:t>
            </a: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) 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제어 장비</a:t>
            </a:r>
          </a:p>
          <a:p>
            <a:pPr marL="190500" indent="-190500" algn="just" fontAlgn="auto" latinLnBrk="0">
              <a:spcBef>
                <a:spcPts val="0"/>
              </a:spcBef>
              <a:spcAft>
                <a:spcPts val="600"/>
              </a:spcAft>
              <a:buBlip>
                <a:blip r:embed="rId3"/>
              </a:buBlip>
              <a:defRPr/>
            </a:pP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 기타 </a:t>
            </a: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HACCP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 적용과 관련한 위생 안전 </a:t>
            </a:r>
            <a:r>
              <a:rPr kumimoji="0" lang="ko-KR" altLang="en-US" sz="2000" spc="-150" dirty="0" smtClean="0">
                <a:latin typeface="휴먼모음T" pitchFamily="18" charset="-127"/>
                <a:ea typeface="휴먼모음T" pitchFamily="18" charset="-127"/>
              </a:rPr>
              <a:t>시설</a:t>
            </a:r>
            <a:r>
              <a:rPr kumimoji="0" lang="en-US" altLang="ko-KR" sz="2000" spc="-150" dirty="0" smtClean="0">
                <a:latin typeface="휴먼모음T" pitchFamily="18" charset="-127"/>
                <a:ea typeface="휴먼모음T" pitchFamily="18" charset="-127"/>
              </a:rPr>
              <a:t>·</a:t>
            </a:r>
            <a:r>
              <a:rPr kumimoji="0" lang="ko-KR" altLang="en-US" sz="2000" spc="-150" dirty="0" smtClean="0">
                <a:latin typeface="휴먼모음T" pitchFamily="18" charset="-127"/>
                <a:ea typeface="휴먼모음T" pitchFamily="18" charset="-127"/>
              </a:rPr>
              <a:t>장비 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등</a:t>
            </a:r>
          </a:p>
          <a:p>
            <a:pPr marL="190500" indent="-190500" algn="just" fontAlgn="auto" latinLnBrk="0">
              <a:spcBef>
                <a:spcPts val="0"/>
              </a:spcBef>
              <a:spcAft>
                <a:spcPts val="600"/>
              </a:spcAft>
              <a:defRPr/>
            </a:pPr>
            <a:r>
              <a:rPr kumimoji="0" lang="en-US" altLang="ko-KR" sz="1600" spc="-150" dirty="0" smtClean="0">
                <a:latin typeface="휴먼모음T" pitchFamily="18" charset="-127"/>
                <a:ea typeface="휴먼모음T" pitchFamily="18" charset="-127"/>
              </a:rPr>
              <a:t>※ </a:t>
            </a:r>
            <a:r>
              <a:rPr kumimoji="0" lang="ko-KR" altLang="en-US" sz="1600" spc="-150" dirty="0" smtClean="0">
                <a:latin typeface="휴먼모음T" pitchFamily="18" charset="-127"/>
                <a:ea typeface="휴먼모음T" pitchFamily="18" charset="-127"/>
              </a:rPr>
              <a:t>단순히 제품 생산</a:t>
            </a:r>
            <a:r>
              <a:rPr kumimoji="0" lang="en-US" altLang="ko-KR" sz="1600" spc="-150" dirty="0" smtClean="0">
                <a:latin typeface="휴먼모음T" pitchFamily="18" charset="-127"/>
                <a:ea typeface="휴먼모음T" pitchFamily="18" charset="-127"/>
              </a:rPr>
              <a:t>·</a:t>
            </a:r>
            <a:r>
              <a:rPr kumimoji="0" lang="ko-KR" altLang="en-US" sz="1600" spc="-150" dirty="0" smtClean="0">
                <a:latin typeface="휴먼모음T" pitchFamily="18" charset="-127"/>
                <a:ea typeface="휴먼모음T" pitchFamily="18" charset="-127"/>
              </a:rPr>
              <a:t>보관 등에 소요되는 생산 설비 및 창고 시설</a:t>
            </a:r>
            <a:r>
              <a:rPr kumimoji="0" lang="en-US" altLang="ko-KR" sz="1600" spc="-150" dirty="0" smtClean="0"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sz="1600" spc="-150" dirty="0" smtClean="0">
                <a:latin typeface="휴먼모음T" pitchFamily="18" charset="-127"/>
                <a:ea typeface="휴먼모음T" pitchFamily="18" charset="-127"/>
              </a:rPr>
              <a:t>냉장</a:t>
            </a:r>
            <a:r>
              <a:rPr kumimoji="0" lang="en-US" altLang="ko-KR" sz="1600" spc="-150" dirty="0" smtClean="0">
                <a:latin typeface="휴먼모음T" pitchFamily="18" charset="-127"/>
                <a:ea typeface="휴먼모음T" pitchFamily="18" charset="-127"/>
              </a:rPr>
              <a:t>,</a:t>
            </a:r>
            <a:r>
              <a:rPr kumimoji="0" lang="ko-KR" altLang="en-US" sz="1600" spc="-150" dirty="0" smtClean="0">
                <a:latin typeface="휴먼모음T" pitchFamily="18" charset="-127"/>
                <a:ea typeface="휴먼모음T" pitchFamily="18" charset="-127"/>
              </a:rPr>
              <a:t>냉동 등</a:t>
            </a:r>
            <a:r>
              <a:rPr kumimoji="0" lang="en-US" altLang="ko-KR" sz="1600" spc="-150" dirty="0" smtClean="0">
                <a:latin typeface="휴먼모음T" pitchFamily="18" charset="-127"/>
                <a:ea typeface="휴먼모음T" pitchFamily="18" charset="-127"/>
              </a:rPr>
              <a:t>)</a:t>
            </a:r>
            <a:r>
              <a:rPr kumimoji="0" lang="ko-KR" altLang="en-US" sz="1600" spc="-150" dirty="0" smtClean="0">
                <a:latin typeface="휴먼모음T" pitchFamily="18" charset="-127"/>
                <a:ea typeface="휴먼모음T" pitchFamily="18" charset="-127"/>
              </a:rPr>
              <a:t> 등은 지원 대상에서 제외</a:t>
            </a:r>
          </a:p>
        </p:txBody>
      </p:sp>
      <p:grpSp>
        <p:nvGrpSpPr>
          <p:cNvPr id="7" name="그룹 6"/>
          <p:cNvGrpSpPr/>
          <p:nvPr/>
        </p:nvGrpSpPr>
        <p:grpSpPr>
          <a:xfrm>
            <a:off x="323528" y="3287369"/>
            <a:ext cx="8496944" cy="3168352"/>
            <a:chOff x="323528" y="3429000"/>
            <a:chExt cx="8496944" cy="3312368"/>
          </a:xfrm>
        </p:grpSpPr>
        <p:sp>
          <p:nvSpPr>
            <p:cNvPr id="8" name="AutoShape 3"/>
            <p:cNvSpPr>
              <a:spLocks noChangeArrowheads="1"/>
            </p:cNvSpPr>
            <p:nvPr/>
          </p:nvSpPr>
          <p:spPr bwMode="auto">
            <a:xfrm>
              <a:off x="323528" y="3429000"/>
              <a:ext cx="4104456" cy="1656184"/>
            </a:xfrm>
            <a:prstGeom prst="roundRect">
              <a:avLst>
                <a:gd name="adj" fmla="val 16667"/>
              </a:avLst>
            </a:prstGeom>
            <a:gradFill>
              <a:gsLst>
                <a:gs pos="0">
                  <a:srgbClr val="FFFFFF">
                    <a:lumMod val="85000"/>
                  </a:srgbClr>
                </a:gs>
                <a:gs pos="50000">
                  <a:srgbClr val="FFFFFF">
                    <a:lumMod val="95000"/>
                  </a:srgbClr>
                </a:gs>
                <a:gs pos="50000">
                  <a:srgbClr val="FFFFFF">
                    <a:lumMod val="75000"/>
                  </a:srgbClr>
                </a:gs>
              </a:gsLst>
              <a:lin ang="5400000" scaled="0"/>
            </a:gradFill>
            <a:ln w="9525" algn="ctr">
              <a:solidFill>
                <a:srgbClr val="FFFFFF">
                  <a:lumMod val="75000"/>
                </a:srgbClr>
              </a:solidFill>
              <a:round/>
              <a:headEnd/>
              <a:tailEnd/>
            </a:ln>
            <a:effectLst>
              <a:reflection blurRad="6350" stA="52000" endA="300" endPos="35000" dir="5400000" sy="-100000" algn="bl" rotWithShape="0"/>
            </a:effec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kern="0">
                <a:solidFill>
                  <a:sysClr val="windowText" lastClr="000000"/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9" name="AutoShape 3"/>
            <p:cNvSpPr>
              <a:spLocks noChangeArrowheads="1"/>
            </p:cNvSpPr>
            <p:nvPr/>
          </p:nvSpPr>
          <p:spPr bwMode="auto">
            <a:xfrm>
              <a:off x="4716016" y="3429000"/>
              <a:ext cx="4104456" cy="1656184"/>
            </a:xfrm>
            <a:prstGeom prst="roundRect">
              <a:avLst>
                <a:gd name="adj" fmla="val 16667"/>
              </a:avLst>
            </a:prstGeom>
            <a:gradFill>
              <a:gsLst>
                <a:gs pos="0">
                  <a:srgbClr val="FFFFFF">
                    <a:lumMod val="85000"/>
                  </a:srgbClr>
                </a:gs>
                <a:gs pos="50000">
                  <a:srgbClr val="FFFFFF">
                    <a:lumMod val="95000"/>
                  </a:srgbClr>
                </a:gs>
                <a:gs pos="50000">
                  <a:srgbClr val="FFFFFF">
                    <a:lumMod val="75000"/>
                  </a:srgbClr>
                </a:gs>
              </a:gsLst>
              <a:lin ang="5400000" scaled="0"/>
            </a:gradFill>
            <a:ln w="9525" algn="ctr">
              <a:solidFill>
                <a:srgbClr val="FFFFFF">
                  <a:lumMod val="75000"/>
                </a:srgbClr>
              </a:solidFill>
              <a:round/>
              <a:headEnd/>
              <a:tailEnd/>
            </a:ln>
            <a:effectLst>
              <a:reflection blurRad="6350" stA="52000" endA="300" endPos="35000" dir="5400000" sy="-100000" algn="bl" rotWithShape="0"/>
            </a:effec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kern="0">
                <a:solidFill>
                  <a:sysClr val="windowText" lastClr="000000"/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10" name="AutoShape 3"/>
            <p:cNvSpPr>
              <a:spLocks noChangeArrowheads="1"/>
            </p:cNvSpPr>
            <p:nvPr/>
          </p:nvSpPr>
          <p:spPr bwMode="auto">
            <a:xfrm>
              <a:off x="323528" y="5085184"/>
              <a:ext cx="4104456" cy="1656184"/>
            </a:xfrm>
            <a:prstGeom prst="roundRect">
              <a:avLst>
                <a:gd name="adj" fmla="val 16667"/>
              </a:avLst>
            </a:prstGeom>
            <a:gradFill>
              <a:gsLst>
                <a:gs pos="0">
                  <a:srgbClr val="FFFFFF">
                    <a:lumMod val="85000"/>
                  </a:srgbClr>
                </a:gs>
                <a:gs pos="50000">
                  <a:srgbClr val="FFFFFF">
                    <a:lumMod val="95000"/>
                  </a:srgbClr>
                </a:gs>
                <a:gs pos="50000">
                  <a:srgbClr val="FFFFFF">
                    <a:lumMod val="75000"/>
                  </a:srgbClr>
                </a:gs>
              </a:gsLst>
              <a:lin ang="5400000" scaled="0"/>
            </a:gradFill>
            <a:ln w="9525" algn="ctr">
              <a:solidFill>
                <a:srgbClr val="FFFFFF">
                  <a:lumMod val="75000"/>
                </a:srgbClr>
              </a:solidFill>
              <a:round/>
              <a:headEnd/>
              <a:tailEnd/>
            </a:ln>
            <a:effectLst>
              <a:reflection blurRad="6350" stA="52000" endA="300" endPos="35000" dir="5400000" sy="-100000" algn="bl" rotWithShape="0"/>
            </a:effec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kern="0">
                <a:solidFill>
                  <a:sysClr val="windowText" lastClr="000000"/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11" name="AutoShape 3"/>
            <p:cNvSpPr>
              <a:spLocks noChangeArrowheads="1"/>
            </p:cNvSpPr>
            <p:nvPr/>
          </p:nvSpPr>
          <p:spPr bwMode="auto">
            <a:xfrm>
              <a:off x="4716016" y="5085184"/>
              <a:ext cx="4104456" cy="1656184"/>
            </a:xfrm>
            <a:prstGeom prst="roundRect">
              <a:avLst>
                <a:gd name="adj" fmla="val 16667"/>
              </a:avLst>
            </a:prstGeom>
            <a:gradFill>
              <a:gsLst>
                <a:gs pos="0">
                  <a:srgbClr val="FFFFFF">
                    <a:lumMod val="85000"/>
                  </a:srgbClr>
                </a:gs>
                <a:gs pos="50000">
                  <a:srgbClr val="FFFFFF">
                    <a:lumMod val="95000"/>
                  </a:srgbClr>
                </a:gs>
                <a:gs pos="50000">
                  <a:srgbClr val="FFFFFF">
                    <a:lumMod val="75000"/>
                  </a:srgbClr>
                </a:gs>
              </a:gsLst>
              <a:lin ang="5400000" scaled="0"/>
            </a:gradFill>
            <a:ln w="9525" algn="ctr">
              <a:solidFill>
                <a:srgbClr val="FFFFFF">
                  <a:lumMod val="75000"/>
                </a:srgbClr>
              </a:solidFill>
              <a:round/>
              <a:headEnd/>
              <a:tailEnd/>
            </a:ln>
            <a:effectLst>
              <a:reflection blurRad="6350" stA="52000" endA="300" endPos="35000" dir="5400000" sy="-100000" algn="bl" rotWithShape="0"/>
            </a:effec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ko-KR" altLang="en-US" kern="0">
                <a:solidFill>
                  <a:sysClr val="windowText" lastClr="000000"/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  <p:pic>
          <p:nvPicPr>
            <p:cNvPr id="12" name="그림 8" descr="살균기.bmp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860032" y="5163875"/>
              <a:ext cx="1944216" cy="1505485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pic>
          <p:nvPicPr>
            <p:cNvPr id="13" name="_x204580880" descr="EMB000014681d56"/>
            <p:cNvPicPr preferRelativeResize="0">
              <a:picLocks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860032" y="3522610"/>
              <a:ext cx="1872208" cy="1490566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pic>
          <p:nvPicPr>
            <p:cNvPr id="14" name="Picture 2" descr="D:\smirekawa\HACCP지원사업단 홍보관\사진2\크기변환_DSCN4046.JPG"/>
            <p:cNvPicPr preferRelativeResize="0">
              <a:picLocks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6804248" y="3522610"/>
              <a:ext cx="1859795" cy="1490566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pic>
          <p:nvPicPr>
            <p:cNvPr id="15" name="Picture 2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95536" y="5179535"/>
              <a:ext cx="2016224" cy="1484889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pic>
          <p:nvPicPr>
            <p:cNvPr id="16" name="Picture 3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411760" y="5177460"/>
              <a:ext cx="1872207" cy="149649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pic>
          <p:nvPicPr>
            <p:cNvPr id="17" name="Picture 4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6804248" y="5167993"/>
              <a:ext cx="1944216" cy="1573375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pic>
          <p:nvPicPr>
            <p:cNvPr id="18" name="Picture 5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2483768" y="3522611"/>
              <a:ext cx="1872208" cy="1490566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pic>
          <p:nvPicPr>
            <p:cNvPr id="19" name="Picture 6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67544" y="3522611"/>
              <a:ext cx="1944216" cy="1490566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</p:grpSp>
      <p:sp>
        <p:nvSpPr>
          <p:cNvPr id="20" name="슬라이드 번호 개체 틀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 smtClean="0"/>
              <a:pPr lvl="0">
                <a:defRPr lang="ko-KR" altLang="en-US"/>
              </a:pPr>
              <a:t>37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4022616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평행 사변형 1"/>
          <p:cNvSpPr/>
          <p:nvPr/>
        </p:nvSpPr>
        <p:spPr>
          <a:xfrm flipH="1">
            <a:off x="-684822" y="-17232"/>
            <a:ext cx="7164000" cy="693017"/>
          </a:xfrm>
          <a:prstGeom prst="parallelogram">
            <a:avLst>
              <a:gd name="adj" fmla="val 96870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67" tIns="45734" rIns="91467" bIns="45734" rtlCol="0" anchor="ctr"/>
          <a:lstStyle/>
          <a:p>
            <a:pPr algn="ctr"/>
            <a:endParaRPr lang="ko-KR" altLang="en-US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231647" y="77384"/>
            <a:ext cx="4127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2800" spc="5" dirty="0" smtClean="0">
                <a:solidFill>
                  <a:srgbClr val="FFFFFF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위생안전시설 개선자금 지원</a:t>
            </a:r>
            <a:endParaRPr lang="ko-KR" altLang="en-US" sz="2800" spc="5" dirty="0">
              <a:solidFill>
                <a:srgbClr val="FFFFFF">
                  <a:alpha val="100000"/>
                </a:srgbClr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sp>
        <p:nvSpPr>
          <p:cNvPr id="4" name="한쪽 모서리가 잘린 사각형 3"/>
          <p:cNvSpPr/>
          <p:nvPr/>
        </p:nvSpPr>
        <p:spPr>
          <a:xfrm>
            <a:off x="323528" y="908720"/>
            <a:ext cx="2016224" cy="576064"/>
          </a:xfrm>
          <a:prstGeom prst="snip1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r>
              <a:rPr lang="ko-KR" altLang="en-US" sz="2400" b="1" spc="-150" dirty="0" smtClean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휴먼모음T" pitchFamily="18" charset="-127"/>
                <a:ea typeface="휴먼모음T" pitchFamily="18" charset="-127"/>
              </a:rPr>
              <a:t>지원 절차</a:t>
            </a:r>
          </a:p>
        </p:txBody>
      </p:sp>
      <p:grpSp>
        <p:nvGrpSpPr>
          <p:cNvPr id="5" name="그룹 39"/>
          <p:cNvGrpSpPr>
            <a:grpSpLocks/>
          </p:cNvGrpSpPr>
          <p:nvPr/>
        </p:nvGrpSpPr>
        <p:grpSpPr bwMode="auto">
          <a:xfrm>
            <a:off x="467544" y="1700808"/>
            <a:ext cx="8136904" cy="4782691"/>
            <a:chOff x="324741" y="1873906"/>
            <a:chExt cx="6170064" cy="4637990"/>
          </a:xfrm>
        </p:grpSpPr>
        <p:sp>
          <p:nvSpPr>
            <p:cNvPr id="6" name="직사각형 5"/>
            <p:cNvSpPr/>
            <p:nvPr/>
          </p:nvSpPr>
          <p:spPr>
            <a:xfrm>
              <a:off x="597752" y="2688174"/>
              <a:ext cx="2293299" cy="652150"/>
            </a:xfrm>
            <a:prstGeom prst="rect">
              <a:avLst/>
            </a:prstGeom>
            <a:noFill/>
            <a:ln w="952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altLang="ko-KR" sz="1200" b="1" dirty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 </a:t>
              </a:r>
              <a:r>
                <a:rPr lang="en-US" altLang="ko-KR" sz="1400" dirty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1. </a:t>
              </a:r>
              <a:r>
                <a:rPr lang="en-US" altLang="ko-KR" sz="1400" smtClean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HACCP</a:t>
              </a:r>
              <a:r>
                <a:rPr lang="ko-KR" altLang="en-US" sz="1400" spc="-150" smtClean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 </a:t>
              </a:r>
              <a:r>
                <a:rPr lang="ko-KR" altLang="en-US" sz="1400" spc="-150" smtClean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인증 신청</a:t>
              </a:r>
              <a:endParaRPr lang="en-US" altLang="ko-KR" sz="1400" spc="-150" dirty="0">
                <a:solidFill>
                  <a:srgbClr val="000000"/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629592" y="4178276"/>
              <a:ext cx="2261459" cy="167590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l">
                <a:defRPr/>
              </a:pPr>
              <a:r>
                <a:rPr lang="en-US" altLang="ko-KR" sz="1300" dirty="0" smtClean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   </a:t>
              </a:r>
              <a:r>
                <a:rPr lang="en-US" altLang="ko-KR" sz="130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[</a:t>
              </a:r>
              <a:r>
                <a:rPr lang="ko-KR" altLang="en-US" sz="130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구비 서류</a:t>
              </a:r>
              <a:r>
                <a:rPr lang="en-US" altLang="ko-KR" sz="130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]</a:t>
              </a:r>
              <a:endParaRPr lang="en-US" altLang="ko-KR" sz="1300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endParaRPr>
            </a:p>
            <a:p>
              <a:pPr algn="l">
                <a:defRPr/>
              </a:pPr>
              <a:r>
                <a:rPr lang="en-US" altLang="ko-KR" sz="1300" dirty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  </a:t>
              </a:r>
              <a:r>
                <a:rPr lang="en-US" altLang="ko-KR" sz="1300" dirty="0" smtClean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 - </a:t>
              </a:r>
              <a:r>
                <a:rPr lang="ko-KR" altLang="en-US" sz="1300" spc="-15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안전관리인증기준</a:t>
              </a:r>
              <a:r>
                <a:rPr lang="en-US" altLang="ko-KR" sz="1300" spc="-15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(HACCP)</a:t>
              </a:r>
              <a:r>
                <a:rPr lang="ko-KR" altLang="en-US" sz="1300" spc="-15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인증서</a:t>
              </a:r>
              <a:r>
                <a:rPr lang="en-US" altLang="ko-KR" sz="1300" spc="-15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 </a:t>
              </a:r>
              <a:r>
                <a:rPr lang="ko-KR" altLang="en-US" sz="1300" spc="-15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사본 </a:t>
              </a:r>
              <a:r>
                <a:rPr lang="en-US" altLang="ko-KR" sz="1300" spc="-15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1</a:t>
              </a:r>
              <a:r>
                <a:rPr lang="ko-KR" altLang="en-US" sz="1300" spc="-15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부</a:t>
              </a:r>
              <a:endParaRPr lang="en-US" altLang="ko-KR" sz="1300" spc="-150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endParaRPr>
            </a:p>
            <a:p>
              <a:pPr algn="l">
                <a:defRPr/>
              </a:pPr>
              <a:r>
                <a:rPr lang="en-US" altLang="ko-KR" sz="1300" dirty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  </a:t>
              </a:r>
              <a:r>
                <a:rPr lang="en-US" altLang="ko-KR" sz="130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 - </a:t>
              </a:r>
              <a:r>
                <a:rPr lang="ko-KR" altLang="en-US" sz="1300" dirty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국세</a:t>
              </a:r>
              <a:r>
                <a:rPr lang="en-US" altLang="ko-KR" sz="1300" dirty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(</a:t>
              </a:r>
              <a:r>
                <a:rPr lang="ko-KR" altLang="en-US" sz="1300" dirty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지방세</a:t>
              </a:r>
              <a:r>
                <a:rPr lang="en-US" altLang="ko-KR" sz="1300" dirty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) </a:t>
              </a:r>
              <a:r>
                <a:rPr lang="ko-KR" altLang="en-US" sz="130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납세증명서 각 </a:t>
              </a:r>
              <a:r>
                <a:rPr lang="en-US" altLang="ko-KR" sz="130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1</a:t>
              </a:r>
              <a:r>
                <a:rPr lang="ko-KR" altLang="en-US" sz="130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부</a:t>
              </a:r>
              <a:endParaRPr lang="en-US" altLang="ko-KR" sz="1300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endParaRPr>
            </a:p>
            <a:p>
              <a:pPr algn="l">
                <a:defRPr/>
              </a:pPr>
              <a:r>
                <a:rPr lang="en-US" altLang="ko-KR" sz="1300" dirty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  </a:t>
              </a:r>
              <a:r>
                <a:rPr lang="en-US" altLang="ko-KR" sz="130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 - </a:t>
              </a:r>
              <a:r>
                <a:rPr lang="ko-KR" altLang="en-US" sz="1300" spc="-150" dirty="0" err="1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영업신고증</a:t>
              </a:r>
              <a:r>
                <a:rPr lang="en-US" altLang="ko-KR" sz="1300" spc="-150" dirty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, </a:t>
              </a:r>
              <a:r>
                <a:rPr lang="ko-KR" altLang="en-US" sz="1300" spc="-15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사업자등록증 사본 각 </a:t>
              </a:r>
              <a:r>
                <a:rPr lang="en-US" altLang="ko-KR" sz="1300" spc="-15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1</a:t>
              </a:r>
              <a:r>
                <a:rPr lang="ko-KR" altLang="en-US" sz="1300" spc="-15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부</a:t>
              </a:r>
              <a:endParaRPr lang="en-US" altLang="ko-KR" sz="1300" spc="-150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endParaRPr>
            </a:p>
            <a:p>
              <a:pPr algn="l">
                <a:defRPr/>
              </a:pPr>
              <a:r>
                <a:rPr lang="en-US" altLang="ko-KR" sz="1300" dirty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  </a:t>
              </a:r>
              <a:r>
                <a:rPr lang="en-US" altLang="ko-KR" sz="130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 - </a:t>
              </a:r>
              <a:r>
                <a:rPr kumimoji="0" lang="en-US" altLang="ko-KR" sz="140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‘</a:t>
              </a:r>
              <a:r>
                <a:rPr lang="en-US" altLang="ko-KR" sz="130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18</a:t>
              </a:r>
              <a:r>
                <a:rPr lang="ko-KR" altLang="en-US" sz="130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년 </a:t>
              </a:r>
              <a:r>
                <a:rPr lang="ko-KR" altLang="en-US" sz="1300" dirty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생산실적 </a:t>
              </a:r>
              <a:r>
                <a:rPr lang="ko-KR" altLang="en-US" sz="130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보고 사본 </a:t>
              </a:r>
              <a:r>
                <a:rPr lang="en-US" altLang="ko-KR" sz="130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1</a:t>
              </a:r>
              <a:r>
                <a:rPr lang="ko-KR" altLang="en-US" sz="130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부</a:t>
              </a:r>
              <a:endParaRPr lang="en-US" altLang="ko-KR" sz="1300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endParaRPr>
            </a:p>
            <a:p>
              <a:pPr algn="l">
                <a:defRPr/>
              </a:pPr>
              <a:r>
                <a:rPr lang="en-US" altLang="ko-KR" sz="1300" dirty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  </a:t>
              </a:r>
              <a:r>
                <a:rPr lang="en-US" altLang="ko-KR" sz="130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 - </a:t>
              </a:r>
              <a:r>
                <a:rPr lang="ko-KR" altLang="en-US" sz="1300" dirty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시설 개</a:t>
              </a:r>
              <a:r>
                <a:rPr lang="en-US" altLang="ko-KR" sz="1300" dirty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·</a:t>
              </a:r>
              <a:r>
                <a:rPr lang="ko-KR" altLang="en-US" sz="1300" dirty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보수 </a:t>
              </a:r>
              <a:r>
                <a:rPr lang="ko-KR" altLang="en-US" sz="130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현황</a:t>
              </a:r>
              <a:r>
                <a:rPr lang="en-US" altLang="ko-KR" sz="130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 </a:t>
              </a:r>
              <a:r>
                <a:rPr lang="ko-KR" altLang="en-US" sz="130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및</a:t>
              </a:r>
              <a:r>
                <a:rPr lang="en-US" altLang="ko-KR" sz="130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 </a:t>
              </a:r>
              <a:r>
                <a:rPr lang="ko-KR" altLang="en-US" sz="130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통장사본</a:t>
              </a:r>
              <a:r>
                <a:rPr lang="en-US" altLang="ko-KR" sz="130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 </a:t>
              </a:r>
              <a:endParaRPr lang="en-US" altLang="ko-KR" sz="1300" dirty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endParaRPr>
            </a:p>
            <a:p>
              <a:pPr algn="l">
                <a:defRPr/>
              </a:pPr>
              <a:r>
                <a:rPr lang="en-US" altLang="ko-KR" sz="1300" dirty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  </a:t>
              </a:r>
              <a:r>
                <a:rPr lang="en-US" altLang="ko-KR" sz="130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 - </a:t>
              </a:r>
              <a:r>
                <a:rPr lang="ko-KR" altLang="en-US" sz="1300" dirty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공사 대금 지불 </a:t>
              </a:r>
              <a:r>
                <a:rPr lang="ko-KR" altLang="en-US" sz="130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관련서류</a:t>
              </a:r>
              <a:endParaRPr lang="en-US" altLang="ko-KR" sz="1300" dirty="0" smtClean="0">
                <a:solidFill>
                  <a:schemeClr val="tx1"/>
                </a:solidFill>
                <a:latin typeface="휴먼모음T" pitchFamily="18" charset="-127"/>
                <a:ea typeface="휴먼모음T" pitchFamily="18" charset="-127"/>
              </a:endParaRPr>
            </a:p>
            <a:p>
              <a:pPr>
                <a:defRPr/>
              </a:pPr>
              <a:r>
                <a:rPr lang="en-US" altLang="ko-KR" sz="130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   - </a:t>
              </a:r>
              <a:r>
                <a:rPr lang="ko-KR" altLang="en-US" sz="130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시설 개</a:t>
              </a:r>
              <a:r>
                <a:rPr lang="en-US" altLang="ko-KR" sz="130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·</a:t>
              </a:r>
              <a:r>
                <a:rPr lang="ko-KR" altLang="en-US" sz="130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보수 증빙자료</a:t>
              </a:r>
              <a:r>
                <a:rPr lang="en-US" altLang="ko-KR" sz="130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(</a:t>
              </a:r>
              <a:r>
                <a:rPr lang="ko-KR" altLang="en-US" sz="130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사진 등</a:t>
              </a:r>
              <a:r>
                <a:rPr lang="en-US" altLang="ko-KR" sz="1300" dirty="0" smtClean="0">
                  <a:solidFill>
                    <a:schemeClr val="tx1"/>
                  </a:solidFill>
                  <a:latin typeface="휴먼모음T" pitchFamily="18" charset="-127"/>
                  <a:ea typeface="휴먼모음T" pitchFamily="18" charset="-127"/>
                </a:rPr>
                <a:t>)</a:t>
              </a:r>
              <a:r>
                <a:rPr lang="ko-KR" altLang="en-US" sz="1300" dirty="0" smtClean="0">
                  <a:solidFill>
                    <a:srgbClr val="FF0000"/>
                  </a:solidFill>
                  <a:latin typeface="휴먼모음T" pitchFamily="18" charset="-127"/>
                  <a:ea typeface="휴먼모음T" pitchFamily="18" charset="-127"/>
                </a:rPr>
                <a:t> </a:t>
              </a:r>
              <a:endParaRPr lang="en-US" altLang="ko-KR" sz="1300" spc="-150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3981369" y="2572201"/>
              <a:ext cx="2284798" cy="837953"/>
            </a:xfrm>
            <a:prstGeom prst="rect">
              <a:avLst/>
            </a:prstGeom>
            <a:noFill/>
            <a:ln w="952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l">
                <a:defRPr/>
              </a:pPr>
              <a:r>
                <a:rPr lang="ko-KR" altLang="en-US" sz="1400" dirty="0" smtClean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기술지원 </a:t>
              </a:r>
              <a:r>
                <a:rPr lang="ko-KR" altLang="en-US" sz="1400" dirty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및 </a:t>
              </a:r>
              <a:r>
                <a:rPr lang="ko-KR" altLang="en-US" sz="1400" dirty="0" smtClean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위생시설 </a:t>
              </a:r>
              <a:r>
                <a:rPr lang="ko-KR" altLang="en-US" sz="140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개선 </a:t>
              </a:r>
              <a:r>
                <a:rPr lang="ko-KR" altLang="en-US" sz="1400" smtClean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지도</a:t>
              </a:r>
              <a:endParaRPr lang="en-US" altLang="ko-KR" sz="1400" smtClean="0">
                <a:solidFill>
                  <a:srgbClr val="000000"/>
                </a:solidFill>
                <a:latin typeface="휴먼모음T" pitchFamily="18" charset="-127"/>
                <a:ea typeface="휴먼모음T" pitchFamily="18" charset="-127"/>
              </a:endParaRPr>
            </a:p>
            <a:p>
              <a:pPr algn="l">
                <a:defRPr/>
              </a:pPr>
              <a:r>
                <a:rPr lang="ko-KR" altLang="en-US" sz="1400" smtClean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인증심사 및 인증서 발급</a:t>
              </a:r>
              <a:endParaRPr lang="en-US" altLang="ko-KR" sz="1400" dirty="0" smtClean="0">
                <a:solidFill>
                  <a:srgbClr val="000000"/>
                </a:solidFill>
                <a:latin typeface="휴먼모음T" pitchFamily="18" charset="-127"/>
                <a:ea typeface="휴먼모음T" pitchFamily="18" charset="-127"/>
              </a:endParaRPr>
            </a:p>
            <a:p>
              <a:pPr algn="l">
                <a:defRPr/>
              </a:pPr>
              <a:r>
                <a:rPr lang="en-US" altLang="ko-KR" sz="1400" dirty="0" smtClean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(</a:t>
              </a:r>
              <a:r>
                <a:rPr lang="ko-KR" altLang="en-US" sz="1400" dirty="0" smtClean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한국식품안전관리인증원</a:t>
              </a:r>
              <a:r>
                <a:rPr lang="en-US" altLang="ko-KR" sz="1400" dirty="0" smtClean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)</a:t>
              </a:r>
              <a:endParaRPr lang="ko-KR" altLang="en-US" sz="1400" dirty="0">
                <a:solidFill>
                  <a:srgbClr val="000000"/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3981369" y="3640533"/>
              <a:ext cx="2284798" cy="544432"/>
            </a:xfrm>
            <a:prstGeom prst="rect">
              <a:avLst/>
            </a:prstGeom>
            <a:noFill/>
            <a:ln w="952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ko-KR" altLang="en-US" sz="1400" dirty="0" smtClean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신청 접수</a:t>
              </a:r>
              <a:r>
                <a:rPr lang="en-US" altLang="ko-KR" sz="1400" dirty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, </a:t>
              </a:r>
              <a:r>
                <a:rPr lang="ko-KR" altLang="en-US" sz="1400" dirty="0" smtClean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서류검토∙현장  확인</a:t>
              </a:r>
              <a:endParaRPr lang="en-US" altLang="ko-KR" sz="1400" dirty="0">
                <a:solidFill>
                  <a:srgbClr val="000000"/>
                </a:solidFill>
                <a:latin typeface="휴먼모음T" pitchFamily="18" charset="-127"/>
                <a:ea typeface="휴먼모음T" pitchFamily="18" charset="-127"/>
              </a:endParaRPr>
            </a:p>
            <a:p>
              <a:pPr>
                <a:defRPr/>
              </a:pPr>
              <a:r>
                <a:rPr lang="en-US" altLang="ko-KR" sz="1400" dirty="0" smtClean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(</a:t>
              </a:r>
              <a:r>
                <a:rPr lang="ko-KR" altLang="en-US" sz="1400" dirty="0" err="1" smtClean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지방식약청</a:t>
              </a:r>
              <a:r>
                <a:rPr lang="en-US" altLang="ko-KR" sz="1400" dirty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)</a:t>
              </a:r>
              <a:endParaRPr lang="ko-KR" altLang="en-US" sz="1400" dirty="0">
                <a:solidFill>
                  <a:srgbClr val="000000"/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3981369" y="4667082"/>
              <a:ext cx="2284798" cy="768123"/>
            </a:xfrm>
            <a:prstGeom prst="rect">
              <a:avLst/>
            </a:prstGeom>
            <a:noFill/>
            <a:ln w="952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ko-KR" altLang="en-US" sz="1400" dirty="0" smtClean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지원금 지급 </a:t>
              </a:r>
              <a:r>
                <a:rPr lang="ko-KR" altLang="en-US" sz="1400" dirty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요청</a:t>
              </a:r>
              <a:endParaRPr lang="en-US" altLang="ko-KR" sz="1400" dirty="0">
                <a:solidFill>
                  <a:srgbClr val="000000"/>
                </a:solidFill>
                <a:latin typeface="휴먼모음T" pitchFamily="18" charset="-127"/>
                <a:ea typeface="휴먼모음T" pitchFamily="18" charset="-127"/>
              </a:endParaRPr>
            </a:p>
            <a:p>
              <a:pPr>
                <a:defRPr/>
              </a:pPr>
              <a:r>
                <a:rPr lang="en-US" altLang="ko-KR" sz="1400" spc="-150" dirty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(</a:t>
              </a:r>
              <a:r>
                <a:rPr lang="ko-KR" altLang="en-US" sz="1400" spc="-150" dirty="0" smtClean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시설 </a:t>
              </a:r>
              <a:r>
                <a:rPr lang="ko-KR" altLang="en-US" sz="1400" spc="-150" dirty="0" err="1" smtClean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개보수</a:t>
              </a:r>
              <a:r>
                <a:rPr lang="ko-KR" altLang="en-US" sz="1400" spc="-150" dirty="0" smtClean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 </a:t>
              </a:r>
              <a:r>
                <a:rPr lang="ko-KR" altLang="en-US" sz="1400" spc="-150" dirty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확인</a:t>
              </a:r>
              <a:r>
                <a:rPr lang="en-US" altLang="ko-KR" sz="1400" spc="-150" dirty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, </a:t>
              </a:r>
              <a:r>
                <a:rPr lang="en-US" altLang="ko-KR" sz="1400" spc="-150" dirty="0" smtClean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 HACCP  </a:t>
              </a:r>
              <a:r>
                <a:rPr lang="ko-KR" altLang="en-US" sz="1400" spc="-150" dirty="0" smtClean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인증  후</a:t>
              </a:r>
              <a:r>
                <a:rPr lang="en-US" altLang="ko-KR" sz="1400" spc="-150" dirty="0" smtClean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)</a:t>
              </a:r>
              <a:endParaRPr lang="en-US" altLang="ko-KR" sz="1400" spc="-150" dirty="0">
                <a:solidFill>
                  <a:srgbClr val="000000"/>
                </a:solidFill>
                <a:latin typeface="휴먼모음T" pitchFamily="18" charset="-127"/>
                <a:ea typeface="휴먼모음T" pitchFamily="18" charset="-127"/>
              </a:endParaRPr>
            </a:p>
            <a:p>
              <a:pPr>
                <a:defRPr/>
              </a:pPr>
              <a:r>
                <a:rPr lang="en-US" altLang="ko-KR" sz="1400" dirty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(</a:t>
              </a:r>
              <a:r>
                <a:rPr lang="ko-KR" altLang="en-US" sz="1400" dirty="0" err="1" smtClean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지방식약청</a:t>
              </a:r>
              <a:r>
                <a:rPr lang="ko-KR" altLang="en-US" sz="1400" dirty="0" smtClean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 → </a:t>
              </a:r>
              <a:r>
                <a:rPr lang="ko-KR" altLang="en-US" sz="1400" dirty="0" err="1" smtClean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식약처</a:t>
              </a:r>
              <a:r>
                <a:rPr lang="en-US" altLang="ko-KR" sz="1400" dirty="0" smtClean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)</a:t>
              </a:r>
              <a:endParaRPr lang="ko-KR" altLang="en-US" sz="1400" dirty="0">
                <a:solidFill>
                  <a:srgbClr val="000000"/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652355" y="6042065"/>
              <a:ext cx="2238696" cy="363484"/>
            </a:xfrm>
            <a:prstGeom prst="rect">
              <a:avLst/>
            </a:prstGeom>
            <a:noFill/>
            <a:ln w="952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altLang="ko-KR" sz="1200" b="1" dirty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 </a:t>
              </a:r>
              <a:r>
                <a:rPr lang="en-US" altLang="ko-KR" sz="1400" dirty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3. </a:t>
              </a:r>
              <a:r>
                <a:rPr lang="en-US" altLang="ko-KR" sz="1400" b="1" dirty="0" smtClean="0">
                  <a:solidFill>
                    <a:srgbClr val="FF0000"/>
                  </a:solidFill>
                  <a:latin typeface="휴먼모음T" pitchFamily="18" charset="-127"/>
                  <a:ea typeface="휴먼모음T" pitchFamily="18" charset="-127"/>
                </a:rPr>
                <a:t>HACCP</a:t>
              </a:r>
              <a:r>
                <a:rPr lang="ko-KR" altLang="en-US" sz="1400" b="1" dirty="0" smtClean="0">
                  <a:solidFill>
                    <a:srgbClr val="FF0000"/>
                  </a:solidFill>
                  <a:latin typeface="휴먼모음T" pitchFamily="18" charset="-127"/>
                  <a:ea typeface="휴먼모음T" pitchFamily="18" charset="-127"/>
                </a:rPr>
                <a:t> 및 시설 유지</a:t>
              </a:r>
              <a:r>
                <a:rPr lang="en-US" altLang="ko-KR" sz="1400" b="1" dirty="0" smtClean="0">
                  <a:solidFill>
                    <a:srgbClr val="FF0000"/>
                  </a:solidFill>
                  <a:latin typeface="휴먼모음T" pitchFamily="18" charset="-127"/>
                  <a:ea typeface="휴먼모음T" pitchFamily="18" charset="-127"/>
                </a:rPr>
                <a:t>(1</a:t>
              </a:r>
              <a:r>
                <a:rPr lang="ko-KR" altLang="en-US" sz="1400" b="1" dirty="0" smtClean="0">
                  <a:solidFill>
                    <a:srgbClr val="FF0000"/>
                  </a:solidFill>
                  <a:latin typeface="휴먼모음T" pitchFamily="18" charset="-127"/>
                  <a:ea typeface="휴먼모음T" pitchFamily="18" charset="-127"/>
                </a:rPr>
                <a:t>년 이상</a:t>
              </a:r>
              <a:r>
                <a:rPr lang="en-US" altLang="ko-KR" sz="1400" b="1" dirty="0" smtClean="0">
                  <a:solidFill>
                    <a:srgbClr val="FF0000"/>
                  </a:solidFill>
                  <a:latin typeface="휴먼모음T" pitchFamily="18" charset="-127"/>
                  <a:ea typeface="휴먼모음T" pitchFamily="18" charset="-127"/>
                </a:rPr>
                <a:t>)</a:t>
              </a:r>
              <a:endParaRPr lang="ko-KR" altLang="en-US" sz="1400" b="1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324741" y="2099298"/>
              <a:ext cx="3275564" cy="4412598"/>
            </a:xfrm>
            <a:prstGeom prst="rect">
              <a:avLst/>
            </a:prstGeom>
            <a:noFill/>
            <a:ln w="9525"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ko-KR" altLang="en-US" sz="1200" b="1" dirty="0">
                <a:solidFill>
                  <a:srgbClr val="000000"/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3600305" y="2099298"/>
              <a:ext cx="2894500" cy="4412598"/>
            </a:xfrm>
            <a:prstGeom prst="rect">
              <a:avLst/>
            </a:prstGeom>
            <a:noFill/>
            <a:ln w="9525"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ko-KR" altLang="en-US" sz="1200" b="1" dirty="0">
                <a:solidFill>
                  <a:srgbClr val="000000"/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14" name="모서리가 둥근 직사각형 13"/>
            <p:cNvSpPr/>
            <p:nvPr/>
          </p:nvSpPr>
          <p:spPr>
            <a:xfrm>
              <a:off x="979970" y="1873906"/>
              <a:ext cx="1310456" cy="463482"/>
            </a:xfrm>
            <a:prstGeom prst="roundRect">
              <a:avLst/>
            </a:prstGeom>
            <a:solidFill>
              <a:schemeClr val="bg1"/>
            </a:solidFill>
            <a:ln w="952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R" altLang="en-US" b="1" dirty="0">
                  <a:solidFill>
                    <a:srgbClr val="002060"/>
                  </a:solidFill>
                  <a:latin typeface="휴먼모음T" pitchFamily="18" charset="-127"/>
                  <a:ea typeface="휴먼모음T" pitchFamily="18" charset="-127"/>
                </a:rPr>
                <a:t>사 업 자</a:t>
              </a:r>
            </a:p>
          </p:txBody>
        </p:sp>
        <p:sp>
          <p:nvSpPr>
            <p:cNvPr id="15" name="모서리가 둥근 직사각형 14"/>
            <p:cNvSpPr/>
            <p:nvPr/>
          </p:nvSpPr>
          <p:spPr>
            <a:xfrm>
              <a:off x="4057582" y="1873906"/>
              <a:ext cx="2132372" cy="488806"/>
            </a:xfrm>
            <a:prstGeom prst="roundRect">
              <a:avLst/>
            </a:prstGeom>
            <a:solidFill>
              <a:schemeClr val="bg1"/>
            </a:solidFill>
            <a:ln w="952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ko-KR" altLang="en-US" sz="1600" b="1" dirty="0" err="1" smtClean="0">
                  <a:solidFill>
                    <a:srgbClr val="002060"/>
                  </a:solidFill>
                  <a:latin typeface="휴먼모음T" pitchFamily="18" charset="-127"/>
                  <a:ea typeface="휴먼모음T" pitchFamily="18" charset="-127"/>
                </a:rPr>
                <a:t>식약처</a:t>
              </a:r>
              <a:r>
                <a:rPr lang="en-US" altLang="ko-KR" sz="1600" b="1" dirty="0" smtClean="0">
                  <a:solidFill>
                    <a:srgbClr val="002060"/>
                  </a:solidFill>
                  <a:latin typeface="휴먼모음T" pitchFamily="18" charset="-127"/>
                  <a:ea typeface="휴먼모음T" pitchFamily="18" charset="-127"/>
                </a:rPr>
                <a:t>, </a:t>
              </a:r>
              <a:r>
                <a:rPr lang="ko-KR" altLang="en-US" sz="1600" b="1" dirty="0" err="1" smtClean="0">
                  <a:solidFill>
                    <a:srgbClr val="002060"/>
                  </a:solidFill>
                  <a:latin typeface="휴먼모음T" pitchFamily="18" charset="-127"/>
                  <a:ea typeface="휴먼모음T" pitchFamily="18" charset="-127"/>
                </a:rPr>
                <a:t>지방식약청</a:t>
              </a:r>
              <a:endParaRPr lang="en-US" altLang="ko-KR" sz="1600" b="1" dirty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endParaRPr>
            </a:p>
            <a:p>
              <a:pPr algn="ctr">
                <a:defRPr/>
              </a:pPr>
              <a:r>
                <a:rPr lang="ko-KR" altLang="en-US" sz="1600" b="1" dirty="0" smtClean="0">
                  <a:solidFill>
                    <a:srgbClr val="002060"/>
                  </a:solidFill>
                  <a:latin typeface="휴먼모음T" pitchFamily="18" charset="-127"/>
                  <a:ea typeface="휴먼모음T" pitchFamily="18" charset="-127"/>
                </a:rPr>
                <a:t>한국식품안전관리인증원</a:t>
              </a:r>
              <a:endParaRPr lang="ko-KR" altLang="en-US" sz="1600" b="1" dirty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597752" y="3549811"/>
              <a:ext cx="2293299" cy="543093"/>
            </a:xfrm>
            <a:prstGeom prst="rect">
              <a:avLst/>
            </a:prstGeom>
            <a:noFill/>
            <a:ln w="952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US" altLang="ko-KR" sz="1400" dirty="0" smtClean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2. </a:t>
              </a:r>
              <a:r>
                <a:rPr lang="ko-KR" altLang="en-US" sz="1400" dirty="0" smtClean="0">
                  <a:solidFill>
                    <a:srgbClr val="FF0000"/>
                  </a:solidFill>
                  <a:latin typeface="휴먼모음T" pitchFamily="18" charset="-127"/>
                  <a:ea typeface="휴먼모음T" pitchFamily="18" charset="-127"/>
                </a:rPr>
                <a:t>위생안전시설 개선자금 지원 신청</a:t>
              </a:r>
              <a:r>
                <a:rPr lang="en-US" altLang="ko-KR" sz="1400" dirty="0" smtClean="0">
                  <a:solidFill>
                    <a:srgbClr val="FF0000"/>
                  </a:solidFill>
                  <a:latin typeface="휴먼모음T" pitchFamily="18" charset="-127"/>
                  <a:ea typeface="휴먼모음T" pitchFamily="18" charset="-127"/>
                </a:rPr>
                <a:t>*</a:t>
              </a:r>
              <a:r>
                <a:rPr lang="en-US" altLang="ko-KR" sz="1400" dirty="0" smtClean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   </a:t>
              </a:r>
            </a:p>
            <a:p>
              <a:pPr>
                <a:defRPr/>
              </a:pPr>
              <a:r>
                <a:rPr lang="en-US" altLang="ko-KR" sz="1400" dirty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 </a:t>
              </a:r>
              <a:r>
                <a:rPr lang="en-US" altLang="ko-KR" sz="1400" dirty="0" smtClean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 (</a:t>
              </a:r>
              <a:r>
                <a:rPr lang="ko-KR" altLang="en-US" sz="1400" dirty="0" smtClean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개∙보수 후</a:t>
              </a:r>
              <a:r>
                <a:rPr lang="en-US" altLang="ko-KR" sz="1400" dirty="0" smtClean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)</a:t>
              </a:r>
              <a:endParaRPr lang="ko-KR" altLang="en-US" sz="1400" dirty="0">
                <a:solidFill>
                  <a:srgbClr val="000000"/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  <p:cxnSp>
          <p:nvCxnSpPr>
            <p:cNvPr id="17" name="직선 화살표 연결선 16"/>
            <p:cNvCxnSpPr>
              <a:stCxn id="16" idx="3"/>
            </p:cNvCxnSpPr>
            <p:nvPr/>
          </p:nvCxnSpPr>
          <p:spPr>
            <a:xfrm>
              <a:off x="2891051" y="3821358"/>
              <a:ext cx="1092047" cy="7771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직사각형 17"/>
            <p:cNvSpPr/>
            <p:nvPr/>
          </p:nvSpPr>
          <p:spPr>
            <a:xfrm>
              <a:off x="3981369" y="6042065"/>
              <a:ext cx="2284798" cy="363484"/>
            </a:xfrm>
            <a:prstGeom prst="rect">
              <a:avLst/>
            </a:prstGeom>
            <a:noFill/>
            <a:ln w="952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ko-KR" altLang="en-US" sz="1400" dirty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보조금 </a:t>
              </a:r>
              <a:r>
                <a:rPr lang="ko-KR" altLang="en-US" sz="1400" dirty="0" smtClean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지급</a:t>
              </a:r>
              <a:r>
                <a:rPr lang="en-US" altLang="ko-KR" sz="1400" dirty="0" smtClean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 (</a:t>
              </a:r>
              <a:r>
                <a:rPr lang="ko-KR" altLang="en-US" sz="1400" dirty="0" err="1" smtClean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식약처</a:t>
              </a:r>
              <a:r>
                <a:rPr lang="ko-KR" altLang="en-US" sz="1400" dirty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 → </a:t>
              </a:r>
              <a:r>
                <a:rPr lang="ko-KR" altLang="en-US" sz="1400" dirty="0" smtClean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사업자</a:t>
              </a:r>
              <a:r>
                <a:rPr lang="en-US" altLang="ko-KR" sz="1400" dirty="0" smtClean="0">
                  <a:solidFill>
                    <a:srgbClr val="000000"/>
                  </a:solidFill>
                  <a:latin typeface="휴먼모음T" pitchFamily="18" charset="-127"/>
                  <a:ea typeface="휴먼모음T" pitchFamily="18" charset="-127"/>
                </a:rPr>
                <a:t>)</a:t>
              </a:r>
              <a:endParaRPr lang="ko-KR" altLang="en-US" sz="1400" dirty="0">
                <a:solidFill>
                  <a:srgbClr val="000000"/>
                </a:solidFill>
                <a:latin typeface="휴먼모음T" pitchFamily="18" charset="-127"/>
                <a:ea typeface="휴먼모음T" pitchFamily="18" charset="-127"/>
              </a:endParaRPr>
            </a:p>
          </p:txBody>
        </p:sp>
        <p:cxnSp>
          <p:nvCxnSpPr>
            <p:cNvPr id="19" name="직선 화살표 연결선 18"/>
            <p:cNvCxnSpPr>
              <a:stCxn id="10" idx="2"/>
              <a:endCxn id="18" idx="0"/>
            </p:cNvCxnSpPr>
            <p:nvPr/>
          </p:nvCxnSpPr>
          <p:spPr>
            <a:xfrm>
              <a:off x="5123768" y="5435205"/>
              <a:ext cx="0" cy="606861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직선 화살표 연결선 19"/>
            <p:cNvCxnSpPr>
              <a:stCxn id="18" idx="1"/>
              <a:endCxn id="11" idx="3"/>
            </p:cNvCxnSpPr>
            <p:nvPr/>
          </p:nvCxnSpPr>
          <p:spPr>
            <a:xfrm flipH="1">
              <a:off x="2891051" y="6223807"/>
              <a:ext cx="1090318" cy="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직선 화살표 연결선 20"/>
            <p:cNvCxnSpPr>
              <a:stCxn id="8" idx="2"/>
              <a:endCxn id="9" idx="0"/>
            </p:cNvCxnSpPr>
            <p:nvPr/>
          </p:nvCxnSpPr>
          <p:spPr>
            <a:xfrm>
              <a:off x="5123768" y="3410153"/>
              <a:ext cx="0" cy="230379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화살표 연결선 21"/>
            <p:cNvCxnSpPr>
              <a:stCxn id="9" idx="2"/>
              <a:endCxn id="10" idx="0"/>
            </p:cNvCxnSpPr>
            <p:nvPr/>
          </p:nvCxnSpPr>
          <p:spPr>
            <a:xfrm>
              <a:off x="5123768" y="4184965"/>
              <a:ext cx="0" cy="482116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화살표 연결선 22"/>
            <p:cNvCxnSpPr>
              <a:stCxn id="15" idx="2"/>
              <a:endCxn id="8" idx="0"/>
            </p:cNvCxnSpPr>
            <p:nvPr/>
          </p:nvCxnSpPr>
          <p:spPr>
            <a:xfrm flipH="1">
              <a:off x="5123768" y="2362712"/>
              <a:ext cx="1" cy="209489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4" name="직선 화살표 연결선 23"/>
          <p:cNvCxnSpPr/>
          <p:nvPr/>
        </p:nvCxnSpPr>
        <p:spPr bwMode="auto">
          <a:xfrm>
            <a:off x="3851920" y="2844923"/>
            <a:ext cx="1440160" cy="80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슬라이드 번호 개체 틀 2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 smtClean="0"/>
              <a:pPr lvl="0">
                <a:defRPr lang="ko-KR" altLang="en-US"/>
              </a:pPr>
              <a:t>38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4022616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평행 사변형 1"/>
          <p:cNvSpPr/>
          <p:nvPr/>
        </p:nvSpPr>
        <p:spPr>
          <a:xfrm flipH="1">
            <a:off x="-684822" y="-17232"/>
            <a:ext cx="7164000" cy="693017"/>
          </a:xfrm>
          <a:prstGeom prst="parallelogram">
            <a:avLst>
              <a:gd name="adj" fmla="val 96870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67" tIns="45734" rIns="91467" bIns="45734" rtlCol="0" anchor="ctr"/>
          <a:lstStyle/>
          <a:p>
            <a:pPr algn="ctr"/>
            <a:endParaRPr lang="ko-KR" altLang="en-US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231647" y="77384"/>
            <a:ext cx="4127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2800" spc="5" dirty="0" smtClean="0">
                <a:solidFill>
                  <a:srgbClr val="FFFFFF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위생안전시설 개선자금 지원</a:t>
            </a:r>
            <a:endParaRPr lang="ko-KR" altLang="en-US" sz="2800" spc="5" dirty="0">
              <a:solidFill>
                <a:srgbClr val="FFFFFF">
                  <a:alpha val="100000"/>
                </a:srgbClr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sp>
        <p:nvSpPr>
          <p:cNvPr id="4" name="AutoShape 3"/>
          <p:cNvSpPr>
            <a:spLocks noChangeArrowheads="1"/>
          </p:cNvSpPr>
          <p:nvPr/>
        </p:nvSpPr>
        <p:spPr bwMode="auto">
          <a:xfrm>
            <a:off x="2556831" y="3357895"/>
            <a:ext cx="1944216" cy="3168352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FFFFFF">
                  <a:lumMod val="85000"/>
                </a:srgbClr>
              </a:gs>
              <a:gs pos="50000">
                <a:srgbClr val="FFFFFF">
                  <a:lumMod val="95000"/>
                </a:srgbClr>
              </a:gs>
              <a:gs pos="50000">
                <a:srgbClr val="FFFFFF">
                  <a:lumMod val="75000"/>
                </a:srgbClr>
              </a:gs>
            </a:gsLst>
            <a:lin ang="5400000" scaled="0"/>
          </a:gradFill>
          <a:ln w="9525" algn="ctr">
            <a:solidFill>
              <a:srgbClr val="FFFFFF">
                <a:lumMod val="75000"/>
              </a:srgbClr>
            </a:solidFill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ko-KR" altLang="en-US" kern="0">
              <a:solidFill>
                <a:sysClr val="windowText" lastClr="00000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5" name="한쪽 모서리가 잘린 사각형 4"/>
          <p:cNvSpPr/>
          <p:nvPr/>
        </p:nvSpPr>
        <p:spPr>
          <a:xfrm>
            <a:off x="395536" y="837615"/>
            <a:ext cx="2232248" cy="576216"/>
          </a:xfrm>
          <a:prstGeom prst="snip1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r>
              <a:rPr lang="ko-KR" altLang="en-US" sz="2400" b="1" spc="-150" dirty="0" smtClean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휴먼모음T" pitchFamily="18" charset="-127"/>
                <a:ea typeface="휴먼모음T" pitchFamily="18" charset="-127"/>
              </a:rPr>
              <a:t>구비 서류</a:t>
            </a:r>
          </a:p>
        </p:txBody>
      </p:sp>
      <p:pic>
        <p:nvPicPr>
          <p:cNvPr id="6" name="Picture 2" descr="C:\Users\dg\Desktop\식약처02130318\psd3\box2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032" y="1441063"/>
            <a:ext cx="8244408" cy="1556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504056" y="1629703"/>
            <a:ext cx="781236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0500" indent="-190500" algn="just" fontAlgn="auto" latinLnBrk="0">
              <a:spcBef>
                <a:spcPts val="0"/>
              </a:spcBef>
              <a:spcAft>
                <a:spcPts val="600"/>
              </a:spcAft>
              <a:buBlip>
                <a:blip r:embed="rId3"/>
              </a:buBlip>
              <a:defRPr/>
            </a:pP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HACCP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 적용 업소 인증서</a:t>
            </a: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사본  </a:t>
            </a:r>
          </a:p>
          <a:p>
            <a:pPr marL="190500" indent="-190500" algn="just" fontAlgn="auto" latinLnBrk="0">
              <a:spcBef>
                <a:spcPts val="0"/>
              </a:spcBef>
              <a:spcAft>
                <a:spcPts val="600"/>
              </a:spcAft>
              <a:buBlip>
                <a:blip r:embed="rId3"/>
              </a:buBlip>
              <a:defRPr/>
            </a:pPr>
            <a:r>
              <a:rPr kumimoji="0" lang="ko-KR" altLang="en-US" sz="2000" smtClean="0"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2000" spc="-100" smtClean="0">
                <a:latin typeface="휴먼모음T" pitchFamily="18" charset="-127"/>
                <a:ea typeface="휴먼모음T" pitchFamily="18" charset="-127"/>
              </a:rPr>
              <a:t>국세</a:t>
            </a:r>
            <a:r>
              <a:rPr lang="en-US" altLang="ko-KR" sz="2000" spc="-100" smtClean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sz="2000" spc="-100" smtClean="0">
                <a:latin typeface="휴먼모음T" pitchFamily="18" charset="-127"/>
                <a:ea typeface="휴먼모음T" pitchFamily="18" charset="-127"/>
              </a:rPr>
              <a:t>및 </a:t>
            </a:r>
            <a:r>
              <a:rPr kumimoji="0" lang="ko-KR" altLang="en-US" sz="2000" spc="-100" smtClean="0">
                <a:latin typeface="휴먼모음T" pitchFamily="18" charset="-127"/>
                <a:ea typeface="휴먼모음T" pitchFamily="18" charset="-127"/>
              </a:rPr>
              <a:t>지방세</a:t>
            </a:r>
            <a:r>
              <a:rPr kumimoji="0" lang="en-US" altLang="ko-KR" sz="2000" spc="-100" smtClean="0"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2000" spc="-100" smtClean="0">
                <a:latin typeface="휴먼모음T" pitchFamily="18" charset="-127"/>
                <a:ea typeface="휴먼모음T" pitchFamily="18" charset="-127"/>
              </a:rPr>
              <a:t>납세 </a:t>
            </a:r>
            <a:r>
              <a:rPr kumimoji="0" lang="ko-KR" altLang="en-US" sz="2000" spc="-100" smtClean="0">
                <a:latin typeface="휴먼모음T" pitchFamily="18" charset="-127"/>
                <a:ea typeface="휴먼모음T" pitchFamily="18" charset="-127"/>
              </a:rPr>
              <a:t>증명서</a:t>
            </a:r>
            <a:r>
              <a:rPr lang="en-US" altLang="ko-KR" sz="2000" spc="-100" smtClean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1600" spc="-100" smtClean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*</a:t>
            </a:r>
            <a:r>
              <a:rPr lang="ko-KR" altLang="en-US" sz="1600" spc="-100" smtClean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발급기관</a:t>
            </a:r>
            <a:r>
              <a:rPr lang="en-US" altLang="ko-KR" sz="1600" spc="-100" smtClean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: </a:t>
            </a:r>
            <a:r>
              <a:rPr lang="ko-KR" altLang="en-US" sz="1600" spc="-100" smtClean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국세</a:t>
            </a:r>
            <a:r>
              <a:rPr lang="en-US" altLang="ko-KR" sz="1600" spc="-100" smtClean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sz="1600" spc="-100" smtClean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홈텍스</a:t>
            </a:r>
            <a:r>
              <a:rPr lang="en-US" altLang="ko-KR" sz="1600" spc="-100" smtClean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1600" spc="-100" smtClean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세무서</a:t>
            </a:r>
            <a:r>
              <a:rPr lang="en-US" altLang="ko-KR" sz="1600" spc="-100" smtClean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), </a:t>
            </a:r>
            <a:r>
              <a:rPr lang="ko-KR" altLang="en-US" sz="1600" spc="-100" smtClean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지방세</a:t>
            </a:r>
            <a:r>
              <a:rPr lang="en-US" altLang="ko-KR" sz="1600" spc="-100" smtClean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sz="1600" spc="-100" smtClean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민</a:t>
            </a:r>
            <a:r>
              <a:rPr lang="ko-KR" altLang="en-US" sz="1600" spc="-100" smtClean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원</a:t>
            </a:r>
            <a:r>
              <a:rPr lang="en-US" altLang="ko-KR" sz="1600" spc="-100" smtClean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24, </a:t>
            </a:r>
            <a:r>
              <a:rPr lang="ko-KR" altLang="en-US" sz="1600" spc="-100" smtClean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주민센터</a:t>
            </a:r>
            <a:r>
              <a:rPr lang="en-US" altLang="ko-KR" sz="1600" spc="-100" smtClean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)  </a:t>
            </a:r>
            <a:endParaRPr kumimoji="0" lang="ko-KR" altLang="en-US" sz="1600" spc="-100" dirty="0" smtClean="0">
              <a:solidFill>
                <a:srgbClr val="0000FF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190500" indent="-190500" algn="just" fontAlgn="auto" latinLnBrk="0">
              <a:spcBef>
                <a:spcPts val="0"/>
              </a:spcBef>
              <a:spcAft>
                <a:spcPts val="600"/>
              </a:spcAft>
              <a:buBlip>
                <a:blip r:embed="rId3"/>
              </a:buBlip>
              <a:defRPr/>
            </a:pP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 영업등록증</a:t>
            </a: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사업자등록증</a:t>
            </a: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395594" y="3357895"/>
            <a:ext cx="2017184" cy="3168352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FFFFFF">
                  <a:lumMod val="85000"/>
                </a:srgbClr>
              </a:gs>
              <a:gs pos="50000">
                <a:srgbClr val="FFFFFF">
                  <a:lumMod val="95000"/>
                </a:srgbClr>
              </a:gs>
              <a:gs pos="50000">
                <a:srgbClr val="FFFFFF">
                  <a:lumMod val="75000"/>
                </a:srgbClr>
              </a:gs>
            </a:gsLst>
            <a:lin ang="5400000" scaled="0"/>
          </a:gradFill>
          <a:ln w="9525" algn="ctr">
            <a:solidFill>
              <a:srgbClr val="FFFFFF">
                <a:lumMod val="75000"/>
              </a:srgbClr>
            </a:solidFill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ko-KR" altLang="en-US" kern="0">
              <a:solidFill>
                <a:sysClr val="windowText" lastClr="00000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612102" y="3105927"/>
            <a:ext cx="1585117" cy="395984"/>
          </a:xfrm>
          <a:prstGeom prst="roundRect">
            <a:avLst>
              <a:gd name="adj" fmla="val 50000"/>
            </a:avLst>
          </a:prstGeom>
          <a:solidFill>
            <a:schemeClr val="accent5">
              <a:lumMod val="60000"/>
              <a:lumOff val="40000"/>
            </a:schemeClr>
          </a:solidFill>
          <a:ln w="539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0" rIns="0" bIns="0" rtlCol="0" anchor="ctr">
            <a:scene3d>
              <a:camera prst="orthographicFront"/>
              <a:lightRig rig="threePt" dir="t"/>
            </a:scene3d>
            <a:sp3d>
              <a:bevelT w="1270" h="6350"/>
            </a:sp3d>
          </a:bodyPr>
          <a:lstStyle/>
          <a:p>
            <a:pPr algn="ctr" latinLnBrk="0"/>
            <a:r>
              <a:rPr lang="ko-KR" altLang="en-US" b="1" spc="-150" dirty="0" smtClean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휴먼모음T" pitchFamily="18" charset="-127"/>
                <a:ea typeface="휴먼모음T" pitchFamily="18" charset="-127"/>
              </a:rPr>
              <a:t>인증서</a:t>
            </a:r>
          </a:p>
        </p:txBody>
      </p:sp>
      <p:sp>
        <p:nvSpPr>
          <p:cNvPr id="12" name="AutoShape 3"/>
          <p:cNvSpPr>
            <a:spLocks noChangeArrowheads="1"/>
          </p:cNvSpPr>
          <p:nvPr/>
        </p:nvSpPr>
        <p:spPr bwMode="auto">
          <a:xfrm>
            <a:off x="6744842" y="3357895"/>
            <a:ext cx="1934284" cy="3168352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FFFFFF">
                  <a:lumMod val="85000"/>
                </a:srgbClr>
              </a:gs>
              <a:gs pos="50000">
                <a:srgbClr val="FFFFFF">
                  <a:lumMod val="95000"/>
                </a:srgbClr>
              </a:gs>
              <a:gs pos="50000">
                <a:srgbClr val="FFFFFF">
                  <a:lumMod val="75000"/>
                </a:srgbClr>
              </a:gs>
            </a:gsLst>
            <a:lin ang="5400000" scaled="0"/>
          </a:gradFill>
          <a:ln w="9525" algn="ctr">
            <a:solidFill>
              <a:srgbClr val="FFFFFF">
                <a:lumMod val="75000"/>
              </a:srgbClr>
            </a:solidFill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ko-KR" altLang="en-US" kern="0">
              <a:solidFill>
                <a:sysClr val="windowText" lastClr="00000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6878926" y="3069863"/>
            <a:ext cx="1656184" cy="395984"/>
          </a:xfrm>
          <a:prstGeom prst="roundRect">
            <a:avLst>
              <a:gd name="adj" fmla="val 50000"/>
            </a:avLst>
          </a:prstGeom>
          <a:solidFill>
            <a:schemeClr val="accent5">
              <a:lumMod val="60000"/>
              <a:lumOff val="40000"/>
            </a:schemeClr>
          </a:solidFill>
          <a:ln w="539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0" rIns="0" bIns="0" rtlCol="0" anchor="ctr">
            <a:scene3d>
              <a:camera prst="orthographicFront"/>
              <a:lightRig rig="threePt" dir="t"/>
            </a:scene3d>
            <a:sp3d>
              <a:bevelT w="1270" h="6350"/>
            </a:sp3d>
          </a:bodyPr>
          <a:lstStyle/>
          <a:p>
            <a:pPr algn="l" latinLnBrk="0"/>
            <a:r>
              <a:rPr lang="ko-KR" altLang="en-US" b="1" spc="-150" dirty="0" smtClean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휴먼모음T" pitchFamily="18" charset="-127"/>
                <a:ea typeface="휴먼모음T" pitchFamily="18" charset="-127"/>
              </a:rPr>
              <a:t>사업자등록증</a:t>
            </a:r>
          </a:p>
        </p:txBody>
      </p:sp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6918" y="3501911"/>
            <a:ext cx="1800200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innerShdw blurRad="63500" dist="50800" dir="2700000">
              <a:prstClr val="black">
                <a:alpha val="50000"/>
              </a:prstClr>
            </a:innerShdw>
            <a:softEdge rad="31750"/>
          </a:effectLst>
        </p:spPr>
      </p:pic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8839" y="3501911"/>
            <a:ext cx="1800200" cy="28817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innerShdw blurRad="63500" dist="50800" dir="2700000">
              <a:prstClr val="black">
                <a:alpha val="50000"/>
              </a:prstClr>
            </a:innerShdw>
            <a:softEdge rad="31750"/>
          </a:effectLst>
        </p:spPr>
      </p:pic>
      <p:sp>
        <p:nvSpPr>
          <p:cNvPr id="16" name="모서리가 둥근 직사각형 15"/>
          <p:cNvSpPr/>
          <p:nvPr/>
        </p:nvSpPr>
        <p:spPr>
          <a:xfrm>
            <a:off x="2772855" y="3069863"/>
            <a:ext cx="1512168" cy="395984"/>
          </a:xfrm>
          <a:prstGeom prst="roundRect">
            <a:avLst>
              <a:gd name="adj" fmla="val 50000"/>
            </a:avLst>
          </a:prstGeom>
          <a:solidFill>
            <a:schemeClr val="accent5">
              <a:lumMod val="60000"/>
              <a:lumOff val="40000"/>
            </a:schemeClr>
          </a:solidFill>
          <a:ln w="539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0" rIns="0" bIns="0" rtlCol="0" anchor="ctr">
            <a:scene3d>
              <a:camera prst="orthographicFront"/>
              <a:lightRig rig="threePt" dir="t"/>
            </a:scene3d>
            <a:sp3d>
              <a:bevelT w="1270" h="6350"/>
            </a:sp3d>
          </a:bodyPr>
          <a:lstStyle/>
          <a:p>
            <a:pPr algn="l" latinLnBrk="0"/>
            <a:r>
              <a:rPr lang="ko-KR" altLang="en-US" b="1" spc="-150" dirty="0" smtClean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휴먼모음T" pitchFamily="18" charset="-127"/>
                <a:ea typeface="휴먼모음T" pitchFamily="18" charset="-127"/>
              </a:rPr>
              <a:t>납세 증명서</a:t>
            </a:r>
          </a:p>
        </p:txBody>
      </p:sp>
      <p:sp>
        <p:nvSpPr>
          <p:cNvPr id="17" name="AutoShape 3"/>
          <p:cNvSpPr>
            <a:spLocks noChangeArrowheads="1"/>
          </p:cNvSpPr>
          <p:nvPr/>
        </p:nvSpPr>
        <p:spPr bwMode="auto">
          <a:xfrm>
            <a:off x="4645082" y="3357895"/>
            <a:ext cx="1944216" cy="3168352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FFFFFF">
                  <a:lumMod val="85000"/>
                </a:srgbClr>
              </a:gs>
              <a:gs pos="50000">
                <a:srgbClr val="FFFFFF">
                  <a:lumMod val="95000"/>
                </a:srgbClr>
              </a:gs>
              <a:gs pos="50000">
                <a:srgbClr val="FFFFFF">
                  <a:lumMod val="75000"/>
                </a:srgbClr>
              </a:gs>
            </a:gsLst>
            <a:lin ang="5400000" scaled="0"/>
          </a:gradFill>
          <a:ln w="9525" algn="ctr">
            <a:solidFill>
              <a:srgbClr val="FFFFFF">
                <a:lumMod val="75000"/>
              </a:srgbClr>
            </a:solidFill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ko-KR" altLang="en-US" kern="0">
              <a:solidFill>
                <a:sysClr val="windowText" lastClr="00000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4861106" y="3069863"/>
            <a:ext cx="1512168" cy="395984"/>
          </a:xfrm>
          <a:prstGeom prst="roundRect">
            <a:avLst>
              <a:gd name="adj" fmla="val 50000"/>
            </a:avLst>
          </a:prstGeom>
          <a:solidFill>
            <a:schemeClr val="accent5">
              <a:lumMod val="60000"/>
              <a:lumOff val="40000"/>
            </a:schemeClr>
          </a:solidFill>
          <a:ln w="539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0" rIns="0" bIns="0" rtlCol="0" anchor="ctr">
            <a:scene3d>
              <a:camera prst="orthographicFront"/>
              <a:lightRig rig="threePt" dir="t"/>
            </a:scene3d>
            <a:sp3d>
              <a:bevelT w="1270" h="6350"/>
            </a:sp3d>
          </a:bodyPr>
          <a:lstStyle/>
          <a:p>
            <a:pPr algn="l" latinLnBrk="0"/>
            <a:r>
              <a:rPr lang="ko-KR" altLang="en-US" b="1" spc="-150" dirty="0" smtClean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휴먼모음T" pitchFamily="18" charset="-127"/>
                <a:ea typeface="휴먼모음T" pitchFamily="18" charset="-127"/>
              </a:rPr>
              <a:t>영업등록증</a:t>
            </a:r>
          </a:p>
        </p:txBody>
      </p:sp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7090" y="3501911"/>
            <a:ext cx="1836191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innerShdw blurRad="63500" dist="50800" dir="2700000">
              <a:prstClr val="black">
                <a:alpha val="50000"/>
              </a:prstClr>
            </a:innerShdw>
            <a:softEdge rad="31750"/>
          </a:effectLst>
        </p:spPr>
      </p:pic>
      <p:sp>
        <p:nvSpPr>
          <p:cNvPr id="20" name="슬라이드 번호 개체 틀 19"/>
          <p:cNvSpPr>
            <a:spLocks noGrp="1"/>
          </p:cNvSpPr>
          <p:nvPr>
            <p:ph type="sldNum" sz="quarter" idx="12"/>
          </p:nvPr>
        </p:nvSpPr>
        <p:spPr>
          <a:xfrm>
            <a:off x="6414148" y="6359293"/>
            <a:ext cx="2134341" cy="365294"/>
          </a:xfrm>
        </p:spPr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 smtClean="0"/>
              <a:pPr lvl="0">
                <a:defRPr lang="ko-KR" altLang="en-US"/>
              </a:pPr>
              <a:t>39</a:t>
            </a:fld>
            <a:endParaRPr lang="ko-KR" altLang="en-US"/>
          </a:p>
        </p:txBody>
      </p:sp>
      <p:grpSp>
        <p:nvGrpSpPr>
          <p:cNvPr id="21" name="그룹 20"/>
          <p:cNvGrpSpPr/>
          <p:nvPr/>
        </p:nvGrpSpPr>
        <p:grpSpPr>
          <a:xfrm>
            <a:off x="520087" y="3554342"/>
            <a:ext cx="1775266" cy="2829351"/>
            <a:chOff x="2987824" y="1124744"/>
            <a:chExt cx="3517577" cy="4881102"/>
          </a:xfrm>
        </p:grpSpPr>
        <p:pic>
          <p:nvPicPr>
            <p:cNvPr id="22" name="Picture 2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87824" y="1124744"/>
              <a:ext cx="3517577" cy="48811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3" name="직사각형 22"/>
            <p:cNvSpPr/>
            <p:nvPr/>
          </p:nvSpPr>
          <p:spPr>
            <a:xfrm>
              <a:off x="4139952" y="2564904"/>
              <a:ext cx="2088232" cy="7200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4139952" y="3356992"/>
              <a:ext cx="2088232" cy="86409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4658698" y="4941168"/>
              <a:ext cx="175828" cy="27964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" name="직사각형 25"/>
            <p:cNvSpPr/>
            <p:nvPr/>
          </p:nvSpPr>
          <p:spPr>
            <a:xfrm>
              <a:off x="4923319" y="4972245"/>
              <a:ext cx="175828" cy="27964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직사각형 26"/>
            <p:cNvSpPr/>
            <p:nvPr/>
          </p:nvSpPr>
          <p:spPr>
            <a:xfrm>
              <a:off x="3951458" y="1628800"/>
              <a:ext cx="251624" cy="27964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="" xmlns:p14="http://schemas.microsoft.com/office/powerpoint/2010/main" val="4022616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평행 사변형 1"/>
          <p:cNvSpPr/>
          <p:nvPr/>
        </p:nvSpPr>
        <p:spPr>
          <a:xfrm flipH="1">
            <a:off x="-684822" y="-17232"/>
            <a:ext cx="7164000" cy="693017"/>
          </a:xfrm>
          <a:prstGeom prst="parallelogram">
            <a:avLst>
              <a:gd name="adj" fmla="val 96870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67" tIns="45734" rIns="91467" bIns="45734" rtlCol="0" anchor="ctr"/>
          <a:lstStyle/>
          <a:p>
            <a:pPr algn="ctr"/>
            <a:endParaRPr lang="ko-KR" altLang="en-US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231647" y="77384"/>
            <a:ext cx="4127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2800" spc="5" dirty="0" smtClean="0">
                <a:solidFill>
                  <a:srgbClr val="FFFFFF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위생안전시설 개선자금 지원</a:t>
            </a:r>
            <a:endParaRPr lang="ko-KR" altLang="en-US" sz="2800" spc="5" dirty="0">
              <a:solidFill>
                <a:srgbClr val="FFFFFF">
                  <a:alpha val="100000"/>
                </a:srgbClr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sp>
        <p:nvSpPr>
          <p:cNvPr id="4" name="AutoShape 3"/>
          <p:cNvSpPr>
            <a:spLocks noChangeArrowheads="1"/>
          </p:cNvSpPr>
          <p:nvPr/>
        </p:nvSpPr>
        <p:spPr bwMode="auto">
          <a:xfrm>
            <a:off x="3203848" y="3429922"/>
            <a:ext cx="2736304" cy="3168352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FFFFFF">
                  <a:lumMod val="85000"/>
                </a:srgbClr>
              </a:gs>
              <a:gs pos="50000">
                <a:srgbClr val="FFFFFF">
                  <a:lumMod val="95000"/>
                </a:srgbClr>
              </a:gs>
              <a:gs pos="50000">
                <a:srgbClr val="FFFFFF">
                  <a:lumMod val="75000"/>
                </a:srgbClr>
              </a:gs>
            </a:gsLst>
            <a:lin ang="5400000" scaled="0"/>
          </a:gradFill>
          <a:ln w="9525" algn="ctr">
            <a:solidFill>
              <a:srgbClr val="FFFFFF">
                <a:lumMod val="75000"/>
              </a:srgbClr>
            </a:solidFill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ko-KR" altLang="en-US" kern="0">
              <a:solidFill>
                <a:sysClr val="windowText" lastClr="00000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5" name="AutoShape 3"/>
          <p:cNvSpPr>
            <a:spLocks noChangeArrowheads="1"/>
          </p:cNvSpPr>
          <p:nvPr/>
        </p:nvSpPr>
        <p:spPr bwMode="auto">
          <a:xfrm>
            <a:off x="251520" y="3357914"/>
            <a:ext cx="2880320" cy="3240360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FFFFFF">
                  <a:lumMod val="85000"/>
                </a:srgbClr>
              </a:gs>
              <a:gs pos="50000">
                <a:srgbClr val="FFFFFF">
                  <a:lumMod val="95000"/>
                </a:srgbClr>
              </a:gs>
              <a:gs pos="50000">
                <a:srgbClr val="FFFFFF">
                  <a:lumMod val="75000"/>
                </a:srgbClr>
              </a:gs>
            </a:gsLst>
            <a:lin ang="5400000" scaled="0"/>
          </a:gradFill>
          <a:ln w="9525" algn="ctr">
            <a:solidFill>
              <a:srgbClr val="FFFFFF">
                <a:lumMod val="75000"/>
              </a:srgbClr>
            </a:solidFill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ko-KR" altLang="en-US" kern="0">
              <a:solidFill>
                <a:sysClr val="windowText" lastClr="00000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6" name="한쪽 모서리가 잘린 사각형 5"/>
          <p:cNvSpPr/>
          <p:nvPr/>
        </p:nvSpPr>
        <p:spPr>
          <a:xfrm>
            <a:off x="395536" y="909642"/>
            <a:ext cx="2304256" cy="576064"/>
          </a:xfrm>
          <a:prstGeom prst="snip1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r>
              <a:rPr lang="ko-KR" altLang="en-US" sz="2400" b="1" spc="-150" dirty="0" smtClean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휴먼모음T" pitchFamily="18" charset="-127"/>
                <a:ea typeface="휴먼모음T" pitchFamily="18" charset="-127"/>
              </a:rPr>
              <a:t>구비 서류</a:t>
            </a:r>
          </a:p>
        </p:txBody>
      </p:sp>
      <p:pic>
        <p:nvPicPr>
          <p:cNvPr id="7" name="Picture 2" descr="C:\Users\dg\Desktop\식약처02130318\psd3\box2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032" y="1513090"/>
            <a:ext cx="8532440" cy="1556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건축공사표준계약서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5014098"/>
            <a:ext cx="2592660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innerShdw blurRad="63500" dist="50800" dir="2700000">
              <a:prstClr val="black">
                <a:alpha val="50000"/>
              </a:prstClr>
            </a:innerShdw>
            <a:softEdge rad="31750"/>
          </a:effectLst>
        </p:spPr>
      </p:pic>
      <p:pic>
        <p:nvPicPr>
          <p:cNvPr id="9" name="Picture 6" descr="대금지급통장사본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3645946"/>
            <a:ext cx="2592660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innerShdw blurRad="63500" dist="50800" dir="2700000">
              <a:prstClr val="black">
                <a:alpha val="50000"/>
              </a:prstClr>
            </a:innerShdw>
            <a:softEdge rad="31750"/>
          </a:effectLst>
        </p:spPr>
      </p:pic>
      <p:sp>
        <p:nvSpPr>
          <p:cNvPr id="10" name="직사각형 9"/>
          <p:cNvSpPr/>
          <p:nvPr/>
        </p:nvSpPr>
        <p:spPr>
          <a:xfrm>
            <a:off x="467544" y="1701730"/>
            <a:ext cx="828092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0500" indent="-190500" algn="just" fontAlgn="auto" latinLnBrk="0">
              <a:spcBef>
                <a:spcPts val="0"/>
              </a:spcBef>
              <a:spcAft>
                <a:spcPts val="600"/>
              </a:spcAft>
              <a:buBlip>
                <a:blip r:embed="rId5"/>
              </a:buBlip>
              <a:defRPr/>
            </a:pP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 당해 년도 생산 실적 보고</a:t>
            </a:r>
            <a:r>
              <a:rPr kumimoji="0" lang="en-US" altLang="ko-KR" sz="1600" dirty="0" smtClean="0"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sz="1600" dirty="0" smtClean="0">
                <a:latin typeface="휴먼모음T" pitchFamily="18" charset="-127"/>
                <a:ea typeface="휴먼모음T" pitchFamily="18" charset="-127"/>
              </a:rPr>
              <a:t>관할 시</a:t>
            </a:r>
            <a:r>
              <a:rPr kumimoji="0" lang="en-US" altLang="ko-KR" sz="1600" dirty="0" smtClean="0">
                <a:latin typeface="휴먼모음T" pitchFamily="18" charset="-127"/>
                <a:ea typeface="휴먼모음T" pitchFamily="18" charset="-127"/>
              </a:rPr>
              <a:t>․</a:t>
            </a:r>
            <a:r>
              <a:rPr kumimoji="0" lang="ko-KR" altLang="en-US" sz="1600" dirty="0" smtClean="0">
                <a:latin typeface="휴먼모음T" pitchFamily="18" charset="-127"/>
                <a:ea typeface="휴먼모음T" pitchFamily="18" charset="-127"/>
              </a:rPr>
              <a:t>군</a:t>
            </a:r>
            <a:r>
              <a:rPr kumimoji="0" lang="en-US" altLang="ko-KR" sz="1600" dirty="0" smtClean="0">
                <a:latin typeface="휴먼모음T" pitchFamily="18" charset="-127"/>
                <a:ea typeface="휴먼모음T" pitchFamily="18" charset="-127"/>
              </a:rPr>
              <a:t>․</a:t>
            </a:r>
            <a:r>
              <a:rPr kumimoji="0" lang="ko-KR" altLang="en-US" sz="1600" dirty="0" smtClean="0">
                <a:latin typeface="휴먼모음T" pitchFamily="18" charset="-127"/>
                <a:ea typeface="휴먼모음T" pitchFamily="18" charset="-127"/>
              </a:rPr>
              <a:t>구에 보고한</a:t>
            </a:r>
            <a:r>
              <a:rPr kumimoji="0" lang="en-US" altLang="ko-KR" sz="1600" b="1" dirty="0" smtClean="0">
                <a:latin typeface="휴먼모음T" pitchFamily="18" charset="-127"/>
                <a:ea typeface="휴먼모음T" pitchFamily="18" charset="-127"/>
              </a:rPr>
              <a:t> `</a:t>
            </a:r>
            <a:r>
              <a:rPr kumimoji="0" lang="en-US" altLang="ko-KR" sz="1600" dirty="0" smtClean="0">
                <a:latin typeface="휴먼모음T" pitchFamily="18" charset="-127"/>
                <a:ea typeface="휴먼모음T" pitchFamily="18" charset="-127"/>
              </a:rPr>
              <a:t>2018</a:t>
            </a:r>
            <a:r>
              <a:rPr kumimoji="0" lang="ko-KR" altLang="en-US" sz="1600" dirty="0" smtClean="0">
                <a:latin typeface="휴먼모음T" pitchFamily="18" charset="-127"/>
                <a:ea typeface="휴먼모음T" pitchFamily="18" charset="-127"/>
              </a:rPr>
              <a:t>년도 생산실적 자료</a:t>
            </a:r>
            <a:r>
              <a:rPr kumimoji="0" lang="en-US" altLang="ko-KR" sz="1600" dirty="0" smtClean="0">
                <a:latin typeface="휴먼모음T" pitchFamily="18" charset="-127"/>
                <a:ea typeface="휴먼모음T" pitchFamily="18" charset="-127"/>
              </a:rPr>
              <a:t>)</a:t>
            </a:r>
            <a:endParaRPr kumimoji="0" lang="ko-KR" altLang="en-US" sz="1400" dirty="0" smtClean="0">
              <a:latin typeface="휴먼모음T" pitchFamily="18" charset="-127"/>
              <a:ea typeface="휴먼모음T" pitchFamily="18" charset="-127"/>
            </a:endParaRPr>
          </a:p>
          <a:p>
            <a:pPr marL="190500" indent="-190500" algn="just" fontAlgn="auto" latinLnBrk="0">
              <a:spcBef>
                <a:spcPts val="0"/>
              </a:spcBef>
              <a:spcAft>
                <a:spcPts val="600"/>
              </a:spcAft>
              <a:buBlip>
                <a:blip r:embed="rId5"/>
              </a:buBlip>
              <a:defRPr/>
            </a:pP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 시설 개</a:t>
            </a: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·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보수 현황 및 통장 사본</a:t>
            </a:r>
            <a:r>
              <a:rPr kumimoji="0" lang="en-US" altLang="ko-KR" sz="1600" dirty="0" smtClean="0"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sz="1600" dirty="0" smtClean="0">
                <a:latin typeface="휴먼모음T" pitchFamily="18" charset="-127"/>
                <a:ea typeface="휴먼모음T" pitchFamily="18" charset="-127"/>
              </a:rPr>
              <a:t>지원금 받을 통장</a:t>
            </a:r>
            <a:r>
              <a:rPr kumimoji="0" lang="en-US" altLang="ko-KR" sz="1600" dirty="0" smtClean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sz="1600" dirty="0" smtClean="0">
                <a:latin typeface="휴먼모음T" pitchFamily="18" charset="-127"/>
                <a:ea typeface="휴먼모음T" pitchFamily="18" charset="-127"/>
              </a:rPr>
              <a:t>대표자 명의</a:t>
            </a:r>
            <a:r>
              <a:rPr kumimoji="0" lang="en-US" altLang="ko-KR" sz="1600" dirty="0" smtClean="0">
                <a:latin typeface="휴먼모음T" pitchFamily="18" charset="-127"/>
                <a:ea typeface="휴먼모음T" pitchFamily="18" charset="-127"/>
              </a:rPr>
              <a:t>)</a:t>
            </a:r>
            <a:r>
              <a:rPr kumimoji="0" lang="ko-KR" altLang="en-US" sz="1600" dirty="0" smtClean="0">
                <a:latin typeface="휴먼모음T" pitchFamily="18" charset="-127"/>
                <a:ea typeface="휴먼모음T" pitchFamily="18" charset="-127"/>
              </a:rPr>
              <a:t> </a:t>
            </a:r>
            <a:endParaRPr kumimoji="0" lang="ko-KR" altLang="en-US" sz="1400" dirty="0" smtClean="0">
              <a:latin typeface="휴먼모음T" pitchFamily="18" charset="-127"/>
              <a:ea typeface="휴먼모음T" pitchFamily="18" charset="-127"/>
            </a:endParaRPr>
          </a:p>
          <a:p>
            <a:pPr marL="190500" indent="-190500" algn="just" fontAlgn="auto" latinLnBrk="0">
              <a:spcBef>
                <a:spcPts val="0"/>
              </a:spcBef>
              <a:spcAft>
                <a:spcPts val="600"/>
              </a:spcAft>
              <a:buBlip>
                <a:blip r:embed="rId5"/>
              </a:buBlip>
              <a:defRPr/>
            </a:pP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 공사 대금 지불 관련 서류</a:t>
            </a:r>
            <a:r>
              <a:rPr kumimoji="0" lang="en-US" altLang="ko-KR" sz="1600" spc="-150" dirty="0" smtClean="0"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sz="1600" spc="-15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공사</a:t>
            </a:r>
            <a:r>
              <a:rPr kumimoji="0" lang="en-US" altLang="ko-KR" sz="1600" spc="-15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·</a:t>
            </a:r>
            <a:r>
              <a:rPr kumimoji="0" lang="ko-KR" altLang="en-US" sz="1600" spc="-15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납품계약서</a:t>
            </a:r>
            <a:r>
              <a:rPr kumimoji="0" lang="en-US" altLang="ko-KR" sz="1600" spc="-15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sz="1600" spc="-15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세금계산서</a:t>
            </a:r>
            <a:r>
              <a:rPr kumimoji="0" lang="en-US" altLang="ko-KR" sz="1600" spc="-15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sz="1600" spc="-15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공사대금 </a:t>
            </a:r>
            <a:r>
              <a:rPr lang="ko-KR" altLang="en-US" sz="1600" spc="-15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이체내역 사본</a:t>
            </a:r>
            <a:r>
              <a:rPr kumimoji="0" lang="ko-KR" altLang="en-US" sz="1600" spc="-15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1600" spc="-150" smtClean="0">
                <a:latin typeface="휴먼모음T" pitchFamily="18" charset="-127"/>
                <a:ea typeface="휴먼모음T" pitchFamily="18" charset="-127"/>
              </a:rPr>
              <a:t>등</a:t>
            </a:r>
            <a:r>
              <a:rPr kumimoji="0" lang="en-US" altLang="ko-KR" sz="1600" spc="-150" dirty="0" smtClean="0">
                <a:latin typeface="휴먼모음T" pitchFamily="18" charset="-127"/>
                <a:ea typeface="휴먼모음T" pitchFamily="18" charset="-127"/>
              </a:rPr>
              <a:t>)</a:t>
            </a:r>
            <a:endParaRPr kumimoji="0" lang="ko-KR" altLang="en-US" sz="2000" spc="-150" dirty="0" smtClean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539552" y="3141890"/>
            <a:ext cx="2304256" cy="395984"/>
          </a:xfrm>
          <a:prstGeom prst="roundRect">
            <a:avLst>
              <a:gd name="adj" fmla="val 50000"/>
            </a:avLst>
          </a:prstGeom>
          <a:solidFill>
            <a:schemeClr val="accent5">
              <a:lumMod val="60000"/>
              <a:lumOff val="40000"/>
            </a:schemeClr>
          </a:solidFill>
          <a:ln w="539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0" rIns="0" bIns="0" rtlCol="0" anchor="ctr">
            <a:scene3d>
              <a:camera prst="orthographicFront"/>
              <a:lightRig rig="threePt" dir="t"/>
            </a:scene3d>
            <a:sp3d>
              <a:bevelT w="1270" h="6350"/>
            </a:sp3d>
          </a:bodyPr>
          <a:lstStyle/>
          <a:p>
            <a:pPr latinLnBrk="0"/>
            <a:r>
              <a:rPr lang="ko-KR" altLang="en-US" b="1" spc="-150" dirty="0" smtClean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휴먼모음T" pitchFamily="18" charset="-127"/>
                <a:ea typeface="휴먼모음T" pitchFamily="18" charset="-127"/>
              </a:rPr>
              <a:t>시설 </a:t>
            </a:r>
            <a:r>
              <a:rPr lang="ko-KR" altLang="en-US" b="1" spc="-150" dirty="0" err="1" smtClean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휴먼모음T" pitchFamily="18" charset="-127"/>
                <a:ea typeface="휴먼모음T" pitchFamily="18" charset="-127"/>
              </a:rPr>
              <a:t>개보수</a:t>
            </a:r>
            <a:r>
              <a:rPr lang="ko-KR" altLang="en-US" b="1" spc="-150" dirty="0" smtClean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휴먼모음T" pitchFamily="18" charset="-127"/>
                <a:ea typeface="휴먼모음T" pitchFamily="18" charset="-127"/>
              </a:rPr>
              <a:t> 현황</a:t>
            </a:r>
          </a:p>
        </p:txBody>
      </p:sp>
      <p:sp>
        <p:nvSpPr>
          <p:cNvPr id="12" name="모서리가 둥근 직사각형 11"/>
          <p:cNvSpPr/>
          <p:nvPr/>
        </p:nvSpPr>
        <p:spPr>
          <a:xfrm>
            <a:off x="3203848" y="3141890"/>
            <a:ext cx="2664296" cy="395984"/>
          </a:xfrm>
          <a:prstGeom prst="roundRect">
            <a:avLst>
              <a:gd name="adj" fmla="val 50000"/>
            </a:avLst>
          </a:prstGeom>
          <a:solidFill>
            <a:schemeClr val="accent5">
              <a:lumMod val="60000"/>
              <a:lumOff val="40000"/>
            </a:schemeClr>
          </a:solidFill>
          <a:ln w="539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0" rIns="0" bIns="0" rtlCol="0" anchor="ctr">
            <a:scene3d>
              <a:camera prst="orthographicFront"/>
              <a:lightRig rig="threePt" dir="t"/>
            </a:scene3d>
            <a:sp3d>
              <a:bevelT w="1270" h="6350"/>
            </a:sp3d>
          </a:bodyPr>
          <a:lstStyle/>
          <a:p>
            <a:pPr algn="l" latinLnBrk="0"/>
            <a:r>
              <a:rPr lang="ko-KR" altLang="en-US" b="1" spc="-150" dirty="0" smtClean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휴먼모음T" pitchFamily="18" charset="-127"/>
                <a:ea typeface="휴먼모음T" pitchFamily="18" charset="-127"/>
              </a:rPr>
              <a:t>통장사본</a:t>
            </a:r>
            <a:r>
              <a:rPr lang="en-US" altLang="ko-KR" b="1" spc="-150" dirty="0" smtClean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b="1" spc="-150" dirty="0" smtClean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휴먼모음T" pitchFamily="18" charset="-127"/>
                <a:ea typeface="휴먼모음T" pitchFamily="18" charset="-127"/>
              </a:rPr>
              <a:t>대금 지불서류</a:t>
            </a:r>
          </a:p>
        </p:txBody>
      </p:sp>
      <p:sp>
        <p:nvSpPr>
          <p:cNvPr id="13" name="AutoShape 3"/>
          <p:cNvSpPr>
            <a:spLocks noChangeArrowheads="1"/>
          </p:cNvSpPr>
          <p:nvPr/>
        </p:nvSpPr>
        <p:spPr bwMode="auto">
          <a:xfrm>
            <a:off x="6012160" y="3429922"/>
            <a:ext cx="2736304" cy="3168352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FFFFFF">
                  <a:lumMod val="85000"/>
                </a:srgbClr>
              </a:gs>
              <a:gs pos="50000">
                <a:srgbClr val="FFFFFF">
                  <a:lumMod val="95000"/>
                </a:srgbClr>
              </a:gs>
              <a:gs pos="50000">
                <a:srgbClr val="FFFFFF">
                  <a:lumMod val="75000"/>
                </a:srgbClr>
              </a:gs>
            </a:gsLst>
            <a:lin ang="5400000" scaled="0"/>
          </a:gradFill>
          <a:ln w="9525" algn="ctr">
            <a:solidFill>
              <a:srgbClr val="FFFFFF">
                <a:lumMod val="75000"/>
              </a:srgbClr>
            </a:solidFill>
            <a:round/>
            <a:headEnd/>
            <a:tailEnd/>
          </a:ln>
          <a:effectLst>
            <a:reflection blurRad="6350" stA="52000" endA="300" endPos="35000" dir="5400000" sy="-100000" algn="bl" rotWithShape="0"/>
          </a:effec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ko-KR" altLang="en-US" kern="0">
              <a:solidFill>
                <a:sysClr val="windowText" lastClr="00000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14" name="Picture 6" descr="세금계산서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84168" y="3645946"/>
            <a:ext cx="2592288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innerShdw blurRad="63500" dist="50800" dir="2700000">
              <a:prstClr val="black">
                <a:alpha val="50000"/>
              </a:prstClr>
            </a:innerShdw>
            <a:softEdge rad="31750"/>
          </a:effectLst>
        </p:spPr>
      </p:pic>
      <p:sp>
        <p:nvSpPr>
          <p:cNvPr id="15" name="모서리가 둥근 직사각형 14"/>
          <p:cNvSpPr/>
          <p:nvPr/>
        </p:nvSpPr>
        <p:spPr>
          <a:xfrm>
            <a:off x="6588224" y="3141890"/>
            <a:ext cx="1584176" cy="395984"/>
          </a:xfrm>
          <a:prstGeom prst="roundRect">
            <a:avLst>
              <a:gd name="adj" fmla="val 50000"/>
            </a:avLst>
          </a:prstGeom>
          <a:solidFill>
            <a:schemeClr val="accent5">
              <a:lumMod val="60000"/>
              <a:lumOff val="40000"/>
            </a:schemeClr>
          </a:solidFill>
          <a:ln w="539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0" rIns="0" bIns="0" rtlCol="0" anchor="ctr">
            <a:scene3d>
              <a:camera prst="orthographicFront"/>
              <a:lightRig rig="threePt" dir="t"/>
            </a:scene3d>
            <a:sp3d>
              <a:bevelT w="1270" h="6350"/>
            </a:sp3d>
          </a:bodyPr>
          <a:lstStyle/>
          <a:p>
            <a:pPr algn="l" latinLnBrk="0"/>
            <a:r>
              <a:rPr lang="ko-KR" altLang="en-US" b="1" spc="-150" dirty="0" smtClean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휴먼모음T" pitchFamily="18" charset="-127"/>
                <a:ea typeface="휴먼모음T" pitchFamily="18" charset="-127"/>
              </a:rPr>
              <a:t>세금계산서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536" y="3573938"/>
            <a:ext cx="2664296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innerShdw blurRad="63500" dist="50800" dir="2700000">
              <a:prstClr val="black">
                <a:alpha val="50000"/>
              </a:prstClr>
            </a:innerShdw>
            <a:softEdge rad="31750"/>
          </a:effectLst>
        </p:spPr>
      </p:pic>
      <p:sp>
        <p:nvSpPr>
          <p:cNvPr id="17" name="슬라이드 번호 개체 틀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 smtClean="0"/>
              <a:pPr lvl="0">
                <a:defRPr lang="ko-KR" altLang="en-US"/>
              </a:pPr>
              <a:t>40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4022616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평행 사변형 1"/>
          <p:cNvSpPr/>
          <p:nvPr/>
        </p:nvSpPr>
        <p:spPr>
          <a:xfrm flipH="1">
            <a:off x="-684822" y="-17232"/>
            <a:ext cx="7164000" cy="693017"/>
          </a:xfrm>
          <a:prstGeom prst="parallelogram">
            <a:avLst>
              <a:gd name="adj" fmla="val 96870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67" tIns="45734" rIns="91467" bIns="45734" rtlCol="0" anchor="ctr"/>
          <a:lstStyle/>
          <a:p>
            <a:pPr algn="ctr"/>
            <a:endParaRPr lang="ko-KR" altLang="en-US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231647" y="77384"/>
            <a:ext cx="4127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2800" spc="5" dirty="0" smtClean="0">
                <a:solidFill>
                  <a:srgbClr val="FFFFFF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위생안전시설 개선자금 지원</a:t>
            </a:r>
            <a:endParaRPr lang="ko-KR" altLang="en-US" sz="2800" spc="5" dirty="0">
              <a:solidFill>
                <a:srgbClr val="FFFFFF">
                  <a:alpha val="100000"/>
                </a:srgbClr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pic>
        <p:nvPicPr>
          <p:cNvPr id="4" name="Picture 2" descr="C:\Users\dg\Desktop\식약처02130318\psd3\box2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610527"/>
            <a:ext cx="8784976" cy="3133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한쪽 모서리가 잘린 사각형 4"/>
          <p:cNvSpPr/>
          <p:nvPr/>
        </p:nvSpPr>
        <p:spPr>
          <a:xfrm>
            <a:off x="323528" y="837615"/>
            <a:ext cx="2016224" cy="576064"/>
          </a:xfrm>
          <a:prstGeom prst="snip1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r>
              <a:rPr lang="en-US" altLang="ko-KR" sz="2400" b="1" spc="-150" dirty="0" smtClean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sz="2400" b="1" spc="-150" dirty="0" smtClean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휴먼모음T" pitchFamily="18" charset="-127"/>
                <a:ea typeface="휴먼모음T" pitchFamily="18" charset="-127"/>
              </a:rPr>
              <a:t>지원 방법</a:t>
            </a:r>
          </a:p>
        </p:txBody>
      </p:sp>
      <p:pic>
        <p:nvPicPr>
          <p:cNvPr id="6" name="Picture 2" descr="C:\Users\dg\Desktop\식약처02130318\psd3\box2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85687"/>
            <a:ext cx="8784976" cy="1801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395536" y="1630872"/>
            <a:ext cx="8280920" cy="1554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0500" indent="-190500" algn="just" fontAlgn="auto" latinLnBrk="0">
              <a:spcBef>
                <a:spcPts val="0"/>
              </a:spcBef>
              <a:spcAft>
                <a:spcPts val="600"/>
              </a:spcAft>
              <a:buBlip>
                <a:blip r:embed="rId3"/>
              </a:buBlip>
              <a:defRPr/>
            </a:pP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 지원대상 선정</a:t>
            </a:r>
          </a:p>
          <a:p>
            <a:pPr marL="190500" indent="-190500" algn="just" fontAlgn="auto" latinLnBrk="0">
              <a:spcBef>
                <a:spcPts val="0"/>
              </a:spcBef>
              <a:spcAft>
                <a:spcPts val="600"/>
              </a:spcAft>
              <a:defRPr/>
            </a:pP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- 『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지원 신청서</a:t>
            </a: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』  </a:t>
            </a:r>
            <a:r>
              <a:rPr kumimoji="0" lang="ko-KR" altLang="en-US" sz="2000" b="1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제출 및 현장확인 순서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에</a:t>
            </a:r>
            <a:r>
              <a:rPr kumimoji="0" lang="ko-KR" altLang="en-US" sz="2000" b="1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따라</a:t>
            </a:r>
            <a:r>
              <a:rPr kumimoji="0" lang="ko-KR" altLang="en-US" sz="200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2000" b="1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대상자 선정</a:t>
            </a:r>
          </a:p>
          <a:p>
            <a:pPr marL="190500" indent="-190500" algn="just" fontAlgn="auto" latinLnBrk="0">
              <a:spcBef>
                <a:spcPts val="0"/>
              </a:spcBef>
              <a:spcAft>
                <a:spcPts val="600"/>
              </a:spcAft>
              <a:buBlip>
                <a:blip r:embed="rId3"/>
              </a:buBlip>
              <a:defRPr/>
            </a:pP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HACCP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 인증 평가 결과 적합한 경우 지원금 지급</a:t>
            </a:r>
            <a:endParaRPr kumimoji="0" lang="en-US" altLang="ko-KR" sz="2000" dirty="0" smtClean="0">
              <a:latin typeface="휴먼모음T" pitchFamily="18" charset="-127"/>
              <a:ea typeface="휴먼모음T" pitchFamily="18" charset="-127"/>
            </a:endParaRPr>
          </a:p>
          <a:p>
            <a:pPr marL="190500" indent="-190500" algn="just" fontAlgn="auto" latinLnBrk="0">
              <a:spcBef>
                <a:spcPts val="0"/>
              </a:spcBef>
              <a:spcAft>
                <a:spcPts val="600"/>
              </a:spcAft>
              <a:defRPr/>
            </a:pPr>
            <a:r>
              <a:rPr kumimoji="0" lang="ko-KR" altLang="en-US" sz="2000" dirty="0"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- </a:t>
            </a:r>
            <a:r>
              <a:rPr lang="ko-KR" altLang="en-US" sz="2000" spc="-150" dirty="0" smtClean="0">
                <a:latin typeface="휴먼모음T" pitchFamily="18" charset="-127"/>
                <a:ea typeface="휴먼모음T" pitchFamily="18" charset="-127"/>
              </a:rPr>
              <a:t>보조금을 </a:t>
            </a:r>
            <a:r>
              <a:rPr lang="ko-KR" altLang="en-US" sz="2000" spc="-150" dirty="0">
                <a:latin typeface="휴먼모음T" pitchFamily="18" charset="-127"/>
                <a:ea typeface="휴먼모음T" pitchFamily="18" charset="-127"/>
              </a:rPr>
              <a:t>지원받은 영업자는 </a:t>
            </a:r>
            <a:r>
              <a:rPr lang="ko-KR" altLang="en-US" sz="2000" b="1" spc="-150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일정기간</a:t>
            </a:r>
            <a:r>
              <a:rPr lang="en-US" altLang="ko-KR" sz="2000" b="1" spc="-150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(1</a:t>
            </a:r>
            <a:r>
              <a:rPr lang="ko-KR" altLang="en-US" sz="2000" b="1" spc="-150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년</a:t>
            </a:r>
            <a:r>
              <a:rPr lang="en-US" altLang="ko-KR" sz="2000" b="1" spc="-150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)</a:t>
            </a:r>
            <a:r>
              <a:rPr lang="ko-KR" altLang="en-US" sz="2000" b="1" spc="-150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이상</a:t>
            </a:r>
            <a:r>
              <a:rPr lang="ko-KR" altLang="en-US" sz="2000" spc="-150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sz="2000" spc="-150" dirty="0">
                <a:latin typeface="휴먼모음T" pitchFamily="18" charset="-127"/>
                <a:ea typeface="휴먼모음T" pitchFamily="18" charset="-127"/>
              </a:rPr>
              <a:t>해당 품목의 </a:t>
            </a:r>
            <a:r>
              <a:rPr lang="ko-KR" altLang="en-US" sz="2000" b="1" spc="-150" dirty="0" err="1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해썹</a:t>
            </a:r>
            <a:r>
              <a:rPr lang="ko-KR" altLang="en-US" sz="2000" b="1" spc="-150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sz="2000" b="1" spc="-15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인증 유지</a:t>
            </a:r>
            <a:endParaRPr lang="ko-KR" altLang="en-US" sz="2000" spc="-150" dirty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395536" y="3358560"/>
            <a:ext cx="4320480" cy="540000"/>
          </a:xfrm>
          <a:prstGeom prst="roundRect">
            <a:avLst>
              <a:gd name="adj" fmla="val 50000"/>
            </a:avLst>
          </a:prstGeom>
          <a:solidFill>
            <a:schemeClr val="tx2">
              <a:lumMod val="60000"/>
              <a:lumOff val="40000"/>
            </a:schemeClr>
          </a:solidFill>
          <a:ln w="539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0" rIns="0" bIns="0" rtlCol="0" anchor="ctr">
            <a:scene3d>
              <a:camera prst="orthographicFront"/>
              <a:lightRig rig="threePt" dir="t"/>
            </a:scene3d>
            <a:sp3d>
              <a:bevelT w="1270" h="6350"/>
            </a:sp3d>
          </a:bodyPr>
          <a:lstStyle/>
          <a:p>
            <a:pPr algn="l" latinLnBrk="0"/>
            <a:r>
              <a:rPr lang="ko-KR" altLang="en-US" sz="2400" b="1" spc="-150" dirty="0" smtClean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휴먼모음T" pitchFamily="18" charset="-127"/>
                <a:ea typeface="휴먼모음T" pitchFamily="18" charset="-127"/>
              </a:rPr>
              <a:t>위생안전시설 개선자금 지원 제한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395535" y="3934776"/>
            <a:ext cx="835561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0500" indent="-190500" algn="just" fontAlgn="auto" latinLnBrk="0">
              <a:spcBef>
                <a:spcPts val="0"/>
              </a:spcBef>
              <a:spcAft>
                <a:spcPts val="600"/>
              </a:spcAft>
              <a:buBlip>
                <a:blip r:embed="rId3"/>
              </a:buBlip>
              <a:defRPr/>
            </a:pP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 국세</a:t>
            </a: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지방세 등 세금 체납 중인 업체</a:t>
            </a:r>
            <a:endParaRPr kumimoji="0" lang="en-US" altLang="ko-KR" sz="2000" dirty="0" smtClean="0">
              <a:latin typeface="휴먼모음T" pitchFamily="18" charset="-127"/>
              <a:ea typeface="휴먼모음T" pitchFamily="18" charset="-127"/>
            </a:endParaRPr>
          </a:p>
          <a:p>
            <a:pPr marL="190500" indent="-190500" algn="just" fontAlgn="auto" latinLnBrk="0">
              <a:spcBef>
                <a:spcPts val="0"/>
              </a:spcBef>
              <a:spcAft>
                <a:spcPts val="600"/>
              </a:spcAft>
              <a:buBlip>
                <a:blip r:embed="rId3"/>
              </a:buBlip>
              <a:defRPr/>
            </a:pP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 보조금을 다른 용도로 사용한 경우</a:t>
            </a:r>
            <a:r>
              <a:rPr kumimoji="0" lang="en-US" altLang="ko-KR" dirty="0" smtClean="0"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dirty="0" smtClean="0">
                <a:latin typeface="휴먼모음T" pitchFamily="18" charset="-127"/>
                <a:ea typeface="휴먼모음T" pitchFamily="18" charset="-127"/>
              </a:rPr>
              <a:t>보조금 교부용도와 달리 불법행위를 위하여 </a:t>
            </a:r>
            <a:endParaRPr kumimoji="0" lang="en-US" altLang="ko-KR" dirty="0" smtClean="0">
              <a:latin typeface="휴먼모음T" pitchFamily="18" charset="-127"/>
              <a:ea typeface="휴먼모음T" pitchFamily="18" charset="-127"/>
            </a:endParaRPr>
          </a:p>
          <a:p>
            <a:pPr algn="just" fontAlgn="auto" latinLnBrk="0">
              <a:spcBef>
                <a:spcPts val="0"/>
              </a:spcBef>
              <a:spcAft>
                <a:spcPts val="600"/>
              </a:spcAft>
              <a:defRPr/>
            </a:pPr>
            <a:r>
              <a:rPr lang="en-US" altLang="ko-KR" dirty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dirty="0" smtClean="0">
                <a:latin typeface="휴먼모음T" pitchFamily="18" charset="-127"/>
                <a:ea typeface="휴먼모음T" pitchFamily="18" charset="-127"/>
              </a:rPr>
              <a:t>  </a:t>
            </a:r>
            <a:r>
              <a:rPr kumimoji="0" lang="ko-KR" altLang="en-US" dirty="0" smtClean="0">
                <a:latin typeface="휴먼모음T" pitchFamily="18" charset="-127"/>
                <a:ea typeface="휴먼모음T" pitchFamily="18" charset="-127"/>
              </a:rPr>
              <a:t>사용한 경우 포함</a:t>
            </a:r>
            <a:r>
              <a:rPr kumimoji="0" lang="en-US" altLang="ko-KR" dirty="0" smtClean="0">
                <a:latin typeface="휴먼모음T" pitchFamily="18" charset="-127"/>
                <a:ea typeface="휴먼모음T" pitchFamily="18" charset="-127"/>
              </a:rPr>
              <a:t>)</a:t>
            </a:r>
          </a:p>
          <a:p>
            <a:pPr algn="just" fontAlgn="auto" latinLnBrk="0">
              <a:spcBef>
                <a:spcPts val="0"/>
              </a:spcBef>
              <a:spcAft>
                <a:spcPts val="600"/>
              </a:spcAft>
              <a:defRPr/>
            </a:pPr>
            <a:r>
              <a:rPr lang="en-US" altLang="ko-KR" sz="2000" dirty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 * </a:t>
            </a:r>
            <a:r>
              <a:rPr lang="ko-KR" altLang="en-US" dirty="0" smtClean="0">
                <a:latin typeface="휴먼모음T" pitchFamily="18" charset="-127"/>
                <a:ea typeface="휴먼모음T" pitchFamily="18" charset="-127"/>
              </a:rPr>
              <a:t>불법행위라 함은 보조금 교부 후 벌금형 이상의 확정판결로 처벌받은 행위를 의미</a:t>
            </a:r>
            <a:endParaRPr kumimoji="0" lang="en-US" altLang="ko-KR" dirty="0" smtClean="0">
              <a:latin typeface="휴먼모음T" pitchFamily="18" charset="-127"/>
              <a:ea typeface="휴먼모음T" pitchFamily="18" charset="-127"/>
            </a:endParaRPr>
          </a:p>
          <a:p>
            <a:pPr marL="190500" indent="-190500" algn="just" latinLnBrk="0">
              <a:spcAft>
                <a:spcPts val="600"/>
              </a:spcAft>
              <a:buBlip>
                <a:blip r:embed="rId3"/>
              </a:buBlip>
              <a:defRPr/>
            </a:pPr>
            <a:r>
              <a:rPr lang="en-US" altLang="ko-KR" sz="2000" dirty="0" smtClean="0"/>
              <a:t>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2018.12.31</a:t>
            </a:r>
            <a:r>
              <a:rPr lang="en-US" altLang="ko-KR" sz="2000" dirty="0">
                <a:latin typeface="휴먼모음T" pitchFamily="18" charset="-127"/>
                <a:ea typeface="휴먼모음T" pitchFamily="18" charset="-127"/>
              </a:rPr>
              <a:t>. </a:t>
            </a:r>
            <a:r>
              <a:rPr lang="ko-KR" altLang="en-US" sz="2000" dirty="0">
                <a:latin typeface="휴먼모음T" pitchFamily="18" charset="-127"/>
                <a:ea typeface="휴먼모음T" pitchFamily="18" charset="-127"/>
              </a:rPr>
              <a:t>이전 </a:t>
            </a:r>
            <a:r>
              <a:rPr lang="en-US" altLang="ko-KR" sz="2000" dirty="0">
                <a:latin typeface="휴먼모음T" pitchFamily="18" charset="-127"/>
                <a:ea typeface="휴먼모음T" pitchFamily="18" charset="-127"/>
              </a:rPr>
              <a:t>HACCP </a:t>
            </a:r>
            <a:r>
              <a:rPr lang="ko-KR" altLang="en-US" sz="2000" dirty="0">
                <a:latin typeface="휴먼모음T" pitchFamily="18" charset="-127"/>
                <a:ea typeface="휴먼모음T" pitchFamily="18" charset="-127"/>
              </a:rPr>
              <a:t>인증을 받았거나</a:t>
            </a:r>
            <a:r>
              <a:rPr lang="en-US" altLang="ko-KR" sz="2000" dirty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2000" dirty="0">
                <a:latin typeface="휴먼모음T" pitchFamily="18" charset="-127"/>
                <a:ea typeface="휴먼모음T" pitchFamily="18" charset="-127"/>
              </a:rPr>
              <a:t>이미 동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HACCP </a:t>
            </a:r>
          </a:p>
          <a:p>
            <a:pPr algn="just" latinLnBrk="0">
              <a:spcAft>
                <a:spcPts val="600"/>
              </a:spcAft>
              <a:defRPr/>
            </a:pP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 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위생안전시설 </a:t>
            </a:r>
            <a:r>
              <a:rPr lang="ko-KR" altLang="en-US" sz="2000" dirty="0">
                <a:latin typeface="휴먼모음T" pitchFamily="18" charset="-127"/>
                <a:ea typeface="휴먼모음T" pitchFamily="18" charset="-127"/>
              </a:rPr>
              <a:t>개선자금을 지원받은 업체 및 전년도 연 매출액 </a:t>
            </a:r>
            <a:r>
              <a:rPr lang="en-US" altLang="ko-KR" sz="2000" dirty="0">
                <a:latin typeface="휴먼모음T" pitchFamily="18" charset="-127"/>
                <a:ea typeface="휴먼모음T" pitchFamily="18" charset="-127"/>
              </a:rPr>
              <a:t>100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억 원 </a:t>
            </a:r>
            <a:endParaRPr lang="en-US" altLang="ko-KR" sz="2000" dirty="0" smtClean="0">
              <a:latin typeface="휴먼모음T" pitchFamily="18" charset="-127"/>
              <a:ea typeface="휴먼모음T" pitchFamily="18" charset="-127"/>
            </a:endParaRPr>
          </a:p>
          <a:p>
            <a:pPr algn="just" latinLnBrk="0">
              <a:spcAft>
                <a:spcPts val="600"/>
              </a:spcAft>
              <a:defRPr/>
            </a:pPr>
            <a:r>
              <a:rPr lang="en-US" altLang="ko-KR" sz="2000" dirty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2000" dirty="0" smtClean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ko-KR" altLang="en-US" sz="2000" dirty="0" smtClean="0">
                <a:latin typeface="휴먼모음T" pitchFamily="18" charset="-127"/>
                <a:ea typeface="휴먼모음T" pitchFamily="18" charset="-127"/>
              </a:rPr>
              <a:t>이상인 업체</a:t>
            </a:r>
            <a:endParaRPr lang="ko-KR" altLang="en-US" sz="2000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0" name="슬라이드 번호 개체 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 smtClean="0"/>
              <a:pPr lvl="0">
                <a:defRPr lang="ko-KR" altLang="en-US"/>
              </a:pPr>
              <a:t>41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453477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평행 사변형 1"/>
          <p:cNvSpPr/>
          <p:nvPr/>
        </p:nvSpPr>
        <p:spPr>
          <a:xfrm flipH="1">
            <a:off x="-684822" y="-17232"/>
            <a:ext cx="7164000" cy="693017"/>
          </a:xfrm>
          <a:prstGeom prst="parallelogram">
            <a:avLst>
              <a:gd name="adj" fmla="val 96870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67" tIns="45734" rIns="91467" bIns="45734" rtlCol="0" anchor="ctr"/>
          <a:lstStyle/>
          <a:p>
            <a:pPr algn="ctr"/>
            <a:endParaRPr lang="ko-KR" altLang="en-US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231647" y="77384"/>
            <a:ext cx="4127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2800" spc="5" dirty="0" smtClean="0">
                <a:solidFill>
                  <a:srgbClr val="FFFFFF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위생안전시설 개선자금 지원</a:t>
            </a:r>
            <a:endParaRPr lang="ko-KR" altLang="en-US" sz="2800" spc="5" dirty="0">
              <a:solidFill>
                <a:srgbClr val="FFFFFF">
                  <a:alpha val="100000"/>
                </a:srgbClr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sp>
        <p:nvSpPr>
          <p:cNvPr id="17" name="한쪽 모서리가 잘린 사각형 16"/>
          <p:cNvSpPr/>
          <p:nvPr/>
        </p:nvSpPr>
        <p:spPr>
          <a:xfrm>
            <a:off x="323528" y="1052736"/>
            <a:ext cx="4536504" cy="576064"/>
          </a:xfrm>
          <a:prstGeom prst="snip1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0"/>
            <a:r>
              <a:rPr lang="ko-KR" altLang="en-US" sz="2400" b="1" spc="-150" smtClean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10X10" pitchFamily="50" charset="-127"/>
                <a:ea typeface="10X10" pitchFamily="50" charset="-127"/>
              </a:rPr>
              <a:t>지원 </a:t>
            </a:r>
            <a:r>
              <a:rPr lang="ko-KR" altLang="en-US" sz="2400" b="1" spc="-150" smtClean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10X10" pitchFamily="50" charset="-127"/>
                <a:ea typeface="10X10" pitchFamily="50" charset="-127"/>
              </a:rPr>
              <a:t>조건  및  영업자 </a:t>
            </a:r>
            <a:r>
              <a:rPr lang="ko-KR" altLang="en-US" sz="2400" b="1" spc="-150" dirty="0" smtClean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10X10" pitchFamily="50" charset="-127"/>
                <a:ea typeface="10X10" pitchFamily="50" charset="-127"/>
              </a:rPr>
              <a:t>준수 사항</a:t>
            </a:r>
          </a:p>
        </p:txBody>
      </p:sp>
      <p:pic>
        <p:nvPicPr>
          <p:cNvPr id="18" name="Picture 2" descr="C:\Users\dg\Desktop\식약처02130318\psd3\box2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00808"/>
            <a:ext cx="8784976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직사각형 18"/>
          <p:cNvSpPr/>
          <p:nvPr/>
        </p:nvSpPr>
        <p:spPr>
          <a:xfrm>
            <a:off x="395536" y="2081748"/>
            <a:ext cx="8424936" cy="37087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0500" indent="-190500" algn="l" eaLnBrk="0" fontAlgn="auto">
              <a:spcBef>
                <a:spcPts val="0"/>
              </a:spcBef>
              <a:spcAft>
                <a:spcPts val="600"/>
              </a:spcAft>
              <a:buBlip>
                <a:blip r:embed="rId3"/>
              </a:buBlip>
              <a:defRPr/>
            </a:pPr>
            <a:r>
              <a:rPr kumimoji="0" lang="ko-KR" altLang="en-US" sz="200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허위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 또는 기타 </a:t>
            </a:r>
            <a:r>
              <a:rPr kumimoji="0" lang="ko-KR" altLang="en-US" sz="200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부정한 방법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으로</a:t>
            </a:r>
            <a:r>
              <a:rPr kumimoji="0" lang="ko-KR" altLang="en-US" sz="200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보조금을 교부 받은 경우 보조금의 </a:t>
            </a: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/>
            </a:r>
            <a:b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</a:b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200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전부 또는 일부 취소</a:t>
            </a:r>
            <a:endParaRPr kumimoji="0" lang="en-US" altLang="ko-KR" sz="2000" dirty="0" smtClean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190500" indent="-190500" algn="l" eaLnBrk="0" fontAlgn="auto">
              <a:spcBef>
                <a:spcPts val="0"/>
              </a:spcBef>
              <a:spcAft>
                <a:spcPts val="600"/>
              </a:spcAft>
              <a:defRPr/>
            </a:pPr>
            <a:r>
              <a:rPr kumimoji="0" lang="ko-KR" altLang="en-US" sz="100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endParaRPr kumimoji="0" lang="en-US" altLang="ko-KR" sz="1000" dirty="0" smtClean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190500" indent="-190500" algn="l" eaLnBrk="0" fontAlgn="auto">
              <a:spcBef>
                <a:spcPts val="0"/>
              </a:spcBef>
              <a:spcAft>
                <a:spcPts val="600"/>
              </a:spcAft>
              <a:buBlip>
                <a:blip r:embed="rId3"/>
              </a:buBlip>
              <a:defRPr/>
            </a:pP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2000" spc="100" dirty="0" smtClean="0">
                <a:latin typeface="휴먼모음T" pitchFamily="18" charset="-127"/>
                <a:ea typeface="휴먼모음T" pitchFamily="18" charset="-127"/>
              </a:rPr>
              <a:t>보조금으로 지원 받은 시설 등을 </a:t>
            </a:r>
            <a:r>
              <a:rPr kumimoji="0" lang="ko-KR" altLang="en-US" sz="2000" b="1" spc="10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양도</a:t>
            </a:r>
            <a:r>
              <a:rPr kumimoji="0" lang="en-US" altLang="ko-KR" sz="2000" b="1" spc="10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·</a:t>
            </a:r>
            <a:r>
              <a:rPr kumimoji="0" lang="ko-KR" altLang="en-US" sz="2000" b="1" spc="10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교환</a:t>
            </a:r>
            <a:r>
              <a:rPr kumimoji="0" lang="en-US" altLang="ko-KR" sz="2000" b="1" spc="10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·</a:t>
            </a:r>
            <a:r>
              <a:rPr kumimoji="0" lang="ko-KR" altLang="en-US" sz="2000" b="1" spc="10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대여 </a:t>
            </a:r>
            <a:r>
              <a:rPr kumimoji="0" lang="ko-KR" altLang="en-US" sz="2000" spc="100" dirty="0" smtClean="0">
                <a:latin typeface="휴먼모음T" pitchFamily="18" charset="-127"/>
                <a:ea typeface="휴먼모음T" pitchFamily="18" charset="-127"/>
              </a:rPr>
              <a:t>또는 </a:t>
            </a:r>
            <a:r>
              <a:rPr kumimoji="0" lang="ko-KR" altLang="en-US" sz="2000" b="1" spc="10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담보</a:t>
            </a:r>
            <a:r>
              <a:rPr kumimoji="0" lang="ko-KR" altLang="en-US" sz="2000" spc="100" dirty="0" smtClean="0">
                <a:latin typeface="휴먼모음T" pitchFamily="18" charset="-127"/>
                <a:ea typeface="휴먼모음T" pitchFamily="18" charset="-127"/>
              </a:rPr>
              <a:t>로 </a:t>
            </a:r>
            <a:r>
              <a:rPr kumimoji="0" lang="en-US" altLang="ko-KR" sz="2000" spc="100" dirty="0" smtClean="0">
                <a:latin typeface="휴먼모음T" pitchFamily="18" charset="-127"/>
                <a:ea typeface="휴먼모음T" pitchFamily="18" charset="-127"/>
              </a:rPr>
              <a:t/>
            </a:r>
            <a:br>
              <a:rPr kumimoji="0" lang="en-US" altLang="ko-KR" sz="2000" spc="100" dirty="0" smtClean="0">
                <a:latin typeface="휴먼모음T" pitchFamily="18" charset="-127"/>
                <a:ea typeface="휴먼모음T" pitchFamily="18" charset="-127"/>
              </a:rPr>
            </a:br>
            <a:r>
              <a:rPr kumimoji="0" lang="en-US" altLang="ko-KR" sz="2000" spc="100" dirty="0" smtClean="0"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제공하는 경우 </a:t>
            </a:r>
            <a:r>
              <a:rPr kumimoji="0" lang="ko-KR" altLang="en-US" sz="2000" b="1" dirty="0" err="1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식약처장의</a:t>
            </a:r>
            <a:r>
              <a:rPr kumimoji="0" lang="ko-KR" altLang="en-US" sz="2000" b="1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승인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을 받아야 함</a:t>
            </a:r>
            <a:endParaRPr kumimoji="0" lang="en-US" altLang="ko-KR" sz="2000" dirty="0" smtClean="0">
              <a:latin typeface="휴먼모음T" pitchFamily="18" charset="-127"/>
              <a:ea typeface="휴먼모음T" pitchFamily="18" charset="-127"/>
            </a:endParaRPr>
          </a:p>
          <a:p>
            <a:pPr marL="190500" indent="-190500" algn="l" eaLnBrk="0" fontAlgn="auto">
              <a:spcBef>
                <a:spcPts val="0"/>
              </a:spcBef>
              <a:spcAft>
                <a:spcPts val="600"/>
              </a:spcAft>
              <a:defRPr/>
            </a:pPr>
            <a:endParaRPr kumimoji="0" lang="en-US" altLang="ko-KR" sz="1000" dirty="0" smtClean="0">
              <a:latin typeface="휴먼모음T" pitchFamily="18" charset="-127"/>
              <a:ea typeface="휴먼모음T" pitchFamily="18" charset="-127"/>
            </a:endParaRPr>
          </a:p>
          <a:p>
            <a:pPr marL="190500" indent="-190500" algn="l" eaLnBrk="0" fontAlgn="auto">
              <a:spcBef>
                <a:spcPts val="0"/>
              </a:spcBef>
              <a:spcAft>
                <a:spcPts val="600"/>
              </a:spcAft>
              <a:buBlip>
                <a:blip r:embed="rId3"/>
              </a:buBlip>
              <a:defRPr/>
            </a:pP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보조금을 지원받은 영업자는 </a:t>
            </a:r>
            <a:r>
              <a:rPr kumimoji="0" lang="en-US" altLang="ko-KR" sz="2000" b="1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1</a:t>
            </a:r>
            <a:r>
              <a:rPr kumimoji="0" lang="ko-KR" altLang="en-US" sz="2000" b="1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년 이상 해당 품목 </a:t>
            </a:r>
            <a:r>
              <a:rPr kumimoji="0" lang="en-US" altLang="ko-KR" sz="2000" b="1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HACCP </a:t>
            </a:r>
            <a:r>
              <a:rPr kumimoji="0" lang="ko-KR" altLang="en-US" sz="2000" b="1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인증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을</a:t>
            </a: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2000" b="1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유지</a:t>
            </a:r>
            <a:r>
              <a:rPr kumimoji="0" lang="en-US" altLang="ko-KR" sz="2000" b="1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/>
            </a:r>
            <a:br>
              <a:rPr kumimoji="0" lang="en-US" altLang="ko-KR" sz="2000" b="1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</a:br>
            <a:r>
              <a:rPr kumimoji="0" lang="en-US" altLang="ko-KR" sz="2000" b="1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하여야 함</a:t>
            </a:r>
            <a:endParaRPr kumimoji="0" lang="en-US" altLang="ko-KR" sz="2000" dirty="0" smtClean="0">
              <a:latin typeface="휴먼모음T" pitchFamily="18" charset="-127"/>
              <a:ea typeface="휴먼모음T" pitchFamily="18" charset="-127"/>
            </a:endParaRPr>
          </a:p>
          <a:p>
            <a:pPr marL="190500" indent="-190500" algn="l" eaLnBrk="0" fontAlgn="auto">
              <a:spcBef>
                <a:spcPts val="0"/>
              </a:spcBef>
              <a:spcAft>
                <a:spcPts val="600"/>
              </a:spcAft>
              <a:defRPr/>
            </a:pP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  - 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위반 시 </a:t>
            </a:r>
            <a:r>
              <a:rPr kumimoji="0" lang="en-US" altLang="ko-KR" sz="2000" b="1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HACCP</a:t>
            </a:r>
            <a:r>
              <a:rPr kumimoji="0" lang="ko-KR" altLang="en-US" sz="2000" b="1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2000" b="1" dirty="0" err="1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미유지</a:t>
            </a:r>
            <a:r>
              <a:rPr kumimoji="0" lang="ko-KR" altLang="en-US" sz="2000" b="1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기간 비례에 따라 보조금 환수</a:t>
            </a:r>
            <a:endParaRPr kumimoji="0" lang="en-US" altLang="ko-KR" sz="2000" b="1" dirty="0" smtClean="0">
              <a:solidFill>
                <a:srgbClr val="FF0000"/>
              </a:solidFill>
              <a:latin typeface="휴먼모음T" pitchFamily="18" charset="-127"/>
              <a:ea typeface="휴먼모음T" pitchFamily="18" charset="-127"/>
            </a:endParaRPr>
          </a:p>
          <a:p>
            <a:pPr marL="190500" indent="-190500" algn="l" eaLnBrk="0" fontAlgn="auto">
              <a:spcBef>
                <a:spcPts val="0"/>
              </a:spcBef>
              <a:spcAft>
                <a:spcPts val="600"/>
              </a:spcAft>
              <a:defRPr/>
            </a:pPr>
            <a:r>
              <a:rPr kumimoji="0" lang="en-US" altLang="ko-KR" sz="2000" dirty="0" smtClean="0">
                <a:latin typeface="휴먼모음T" pitchFamily="18" charset="-127"/>
                <a:ea typeface="휴먼모음T" pitchFamily="18" charset="-127"/>
              </a:rPr>
              <a:t>  - </a:t>
            </a:r>
            <a:r>
              <a:rPr kumimoji="0" lang="ko-KR" altLang="en-US" sz="2000" spc="-100" dirty="0" smtClean="0">
                <a:latin typeface="휴먼모음T" pitchFamily="18" charset="-127"/>
                <a:ea typeface="휴먼모음T" pitchFamily="18" charset="-127"/>
              </a:rPr>
              <a:t>다만</a:t>
            </a:r>
            <a:r>
              <a:rPr kumimoji="0" lang="en-US" altLang="ko-KR" sz="2000" spc="-100" dirty="0" smtClean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sz="2000" spc="-10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영업부진</a:t>
            </a:r>
            <a:r>
              <a:rPr kumimoji="0" lang="en-US" altLang="ko-KR" sz="2000" spc="-10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sz="2000" spc="-10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천재지변에 따른 폐업</a:t>
            </a:r>
            <a:r>
              <a:rPr kumimoji="0" lang="en-US" altLang="ko-KR" sz="2000" spc="-100" dirty="0" smtClean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kumimoji="0" lang="ko-KR" altLang="en-US" sz="2000" spc="-100" dirty="0" smtClean="0">
                <a:latin typeface="휴먼모음T" pitchFamily="18" charset="-127"/>
                <a:ea typeface="휴먼모음T" pitchFamily="18" charset="-127"/>
              </a:rPr>
              <a:t>사후평가 결과 부적합</a:t>
            </a:r>
            <a:r>
              <a:rPr kumimoji="0" lang="en-US" altLang="ko-KR" sz="2000" spc="-100" dirty="0" smtClean="0"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sz="2000" spc="-100" dirty="0" smtClean="0">
                <a:latin typeface="휴먼모음T" pitchFamily="18" charset="-127"/>
                <a:ea typeface="휴먼모음T" pitchFamily="18" charset="-127"/>
              </a:rPr>
              <a:t>인증 취소</a:t>
            </a:r>
            <a:r>
              <a:rPr kumimoji="0" lang="en-US" altLang="ko-KR" sz="2000" spc="-100" dirty="0" smtClean="0">
                <a:latin typeface="휴먼모음T" pitchFamily="18" charset="-127"/>
                <a:ea typeface="휴먼모음T" pitchFamily="18" charset="-127"/>
              </a:rPr>
              <a:t>)</a:t>
            </a:r>
            <a:r>
              <a:rPr lang="en-US" altLang="ko-KR" sz="2000" spc="-100" dirty="0"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후 </a:t>
            </a:r>
            <a:endParaRPr kumimoji="0" lang="en-US" altLang="ko-KR" sz="2000" dirty="0" smtClean="0">
              <a:latin typeface="휴먼모음T" pitchFamily="18" charset="-127"/>
              <a:ea typeface="휴먼모음T" pitchFamily="18" charset="-127"/>
            </a:endParaRPr>
          </a:p>
          <a:p>
            <a:pPr marL="190500" indent="-190500" algn="l" eaLnBrk="0" fontAlgn="auto">
              <a:spcBef>
                <a:spcPts val="0"/>
              </a:spcBef>
              <a:spcAft>
                <a:spcPts val="600"/>
              </a:spcAft>
              <a:defRPr/>
            </a:pPr>
            <a:r>
              <a:rPr lang="en-US" altLang="ko-KR" sz="2000" dirty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200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   </a:t>
            </a:r>
            <a:r>
              <a:rPr kumimoji="0" lang="ko-KR" altLang="en-US" sz="200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재지정 준비 중인 경우 </a:t>
            </a:r>
            <a:r>
              <a:rPr kumimoji="0" lang="ko-KR" altLang="en-US" sz="2000" dirty="0" smtClean="0">
                <a:latin typeface="휴먼모음T" pitchFamily="18" charset="-127"/>
                <a:ea typeface="휴먼모음T" pitchFamily="18" charset="-127"/>
              </a:rPr>
              <a:t>제외 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 smtClean="0"/>
              <a:pPr lvl="0">
                <a:defRPr lang="ko-KR" altLang="en-US"/>
              </a:pPr>
              <a:t>42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585442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평행 사변형 1"/>
          <p:cNvSpPr/>
          <p:nvPr/>
        </p:nvSpPr>
        <p:spPr>
          <a:xfrm flipH="1">
            <a:off x="-684822" y="-17232"/>
            <a:ext cx="7164000" cy="693017"/>
          </a:xfrm>
          <a:prstGeom prst="parallelogram">
            <a:avLst>
              <a:gd name="adj" fmla="val 96870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67" tIns="45734" rIns="91467" bIns="45734" rtlCol="0" anchor="ctr"/>
          <a:lstStyle/>
          <a:p>
            <a:pPr algn="ctr"/>
            <a:endParaRPr lang="ko-KR" altLang="en-US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231647" y="77384"/>
            <a:ext cx="41274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899931"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2800" spc="5" dirty="0" smtClean="0">
                <a:solidFill>
                  <a:srgbClr val="FFFFFF">
                    <a:alpha val="100000"/>
                  </a:srgbClr>
                </a:solidFill>
                <a:latin typeface="휴먼모음T" pitchFamily="18" charset="-127"/>
                <a:ea typeface="휴먼모음T" pitchFamily="18" charset="-127"/>
                <a:sym typeface="Wingdings"/>
              </a:rPr>
              <a:t>위생안전시설 개선자금 지원</a:t>
            </a:r>
            <a:endParaRPr lang="ko-KR" altLang="en-US" sz="2800" spc="5" dirty="0">
              <a:solidFill>
                <a:srgbClr val="FFFFFF">
                  <a:alpha val="100000"/>
                </a:srgbClr>
              </a:solidFill>
              <a:latin typeface="휴먼모음T" pitchFamily="18" charset="-127"/>
              <a:ea typeface="휴먼모음T" pitchFamily="18" charset="-127"/>
              <a:sym typeface="Wingdings"/>
            </a:endParaRPr>
          </a:p>
        </p:txBody>
      </p:sp>
      <p:pic>
        <p:nvPicPr>
          <p:cNvPr id="4" name="Picture 2" descr="C:\Users\dg\Desktop\식약처02130318\psd3\box2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628800"/>
            <a:ext cx="8964488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216024" y="1877337"/>
            <a:ext cx="8820472" cy="46363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0500" indent="-190500" algn="just" fontAlgn="auto" latinLnBrk="0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kumimoji="0" lang="ko-KR" altLang="en-US" spc="-15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계획서 제출 및 위생안전시설 개선자금 지원 신청서 제출</a:t>
            </a:r>
            <a:r>
              <a:rPr kumimoji="0" lang="en-US" altLang="ko-KR" spc="-15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(</a:t>
            </a:r>
            <a:r>
              <a:rPr kumimoji="0" lang="ko-KR" altLang="en-US" spc="-15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우편 또는 인편</a:t>
            </a:r>
            <a:r>
              <a:rPr kumimoji="0" lang="en-US" altLang="ko-KR" spc="-150" dirty="0" smtClean="0">
                <a:solidFill>
                  <a:srgbClr val="FF0000"/>
                </a:solidFill>
                <a:latin typeface="휴먼모음T" pitchFamily="18" charset="-127"/>
                <a:ea typeface="휴먼모음T" pitchFamily="18" charset="-127"/>
              </a:rPr>
              <a:t>)</a:t>
            </a:r>
          </a:p>
          <a:p>
            <a:pPr marL="190500" indent="-190500" algn="just" fontAlgn="auto" latinLnBrk="0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§"/>
              <a:defRPr/>
            </a:pPr>
            <a:r>
              <a:rPr kumimoji="0" lang="ko-KR" altLang="en-US" spc="-300" dirty="0" err="1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서울청</a:t>
            </a:r>
            <a:r>
              <a:rPr kumimoji="0" lang="ko-KR" altLang="en-US" sz="1600" spc="-300" dirty="0" smtClean="0"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sz="1600" spc="-300" dirty="0" smtClean="0">
                <a:latin typeface="휴먼모음T" pitchFamily="18" charset="-127"/>
                <a:ea typeface="휴먼모음T" pitchFamily="18" charset="-127"/>
              </a:rPr>
              <a:t>:  </a:t>
            </a:r>
            <a:r>
              <a:rPr kumimoji="0" lang="ko-KR" altLang="en-US" sz="1600" spc="-300" dirty="0" smtClean="0">
                <a:latin typeface="휴먼모음T" pitchFamily="18" charset="-127"/>
                <a:ea typeface="휴먼모음T" pitchFamily="18" charset="-127"/>
              </a:rPr>
              <a:t>서울 양천구 </a:t>
            </a:r>
            <a:r>
              <a:rPr kumimoji="0" lang="ko-KR" altLang="en-US" sz="1600" spc="-300" dirty="0" err="1" smtClean="0">
                <a:latin typeface="휴먼모음T" pitchFamily="18" charset="-127"/>
                <a:ea typeface="휴먼모음T" pitchFamily="18" charset="-127"/>
              </a:rPr>
              <a:t>목동중앙로</a:t>
            </a:r>
            <a:r>
              <a:rPr kumimoji="0" lang="ko-KR" altLang="en-US" sz="1600" spc="-300" dirty="0" smtClean="0"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sz="1600" spc="-300" dirty="0" smtClean="0">
                <a:latin typeface="휴먼모음T" pitchFamily="18" charset="-127"/>
                <a:ea typeface="휴먼모음T" pitchFamily="18" charset="-127"/>
              </a:rPr>
              <a:t>212 </a:t>
            </a:r>
            <a:r>
              <a:rPr kumimoji="0" lang="ko-KR" altLang="en-US" sz="1600" spc="-300" dirty="0" err="1" smtClean="0">
                <a:latin typeface="휴먼모음T" pitchFamily="18" charset="-127"/>
                <a:ea typeface="휴먼모음T" pitchFamily="18" charset="-127"/>
              </a:rPr>
              <a:t>서울지방식약청</a:t>
            </a:r>
            <a:r>
              <a:rPr kumimoji="0" lang="ko-KR" altLang="en-US" sz="1600" spc="-300" dirty="0" smtClean="0">
                <a:latin typeface="휴먼모음T" pitchFamily="18" charset="-127"/>
                <a:ea typeface="휴먼모음T" pitchFamily="18" charset="-127"/>
              </a:rPr>
              <a:t> 식품안전관리과 ☏ </a:t>
            </a:r>
            <a:r>
              <a:rPr kumimoji="0" lang="en-US" altLang="ko-KR" sz="1600" spc="-300" dirty="0" smtClean="0">
                <a:latin typeface="휴먼모음T" pitchFamily="18" charset="-127"/>
                <a:ea typeface="휴먼모음T" pitchFamily="18" charset="-127"/>
              </a:rPr>
              <a:t>02)2640-1378~1380, Fax 02)2640-163</a:t>
            </a:r>
            <a:endParaRPr lang="en-US" altLang="ko-KR" sz="1600" spc="-300" dirty="0">
              <a:latin typeface="휴먼모음T" pitchFamily="18" charset="-127"/>
              <a:ea typeface="휴먼모음T" pitchFamily="18" charset="-127"/>
            </a:endParaRPr>
          </a:p>
          <a:p>
            <a:pPr algn="just" fontAlgn="auto" latinLnBrk="0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defRPr/>
            </a:pPr>
            <a:r>
              <a:rPr kumimoji="0" lang="en-US" altLang="ko-KR" sz="1600" spc="-300" dirty="0" smtClean="0">
                <a:latin typeface="휴먼모음T" pitchFamily="18" charset="-127"/>
                <a:ea typeface="휴먼모음T" pitchFamily="18" charset="-127"/>
              </a:rPr>
              <a:t>                                                 </a:t>
            </a:r>
            <a:r>
              <a:rPr kumimoji="0" lang="ko-KR" altLang="en-US" sz="1600" spc="-300" dirty="0" smtClean="0">
                <a:latin typeface="휴먼모음T" pitchFamily="18" charset="-127"/>
                <a:ea typeface="휴먼모음T" pitchFamily="18" charset="-127"/>
              </a:rPr>
              <a:t>농축수산물안전과 ☏ </a:t>
            </a:r>
            <a:r>
              <a:rPr kumimoji="0" lang="en-US" altLang="ko-KR" sz="1600" spc="-300" dirty="0" smtClean="0">
                <a:latin typeface="휴먼모음T" pitchFamily="18" charset="-127"/>
                <a:ea typeface="휴먼모음T" pitchFamily="18" charset="-127"/>
              </a:rPr>
              <a:t>02)2640-15011, Fax 02)2640-1367</a:t>
            </a:r>
          </a:p>
          <a:p>
            <a:pPr marL="190500" indent="-190500" algn="just" fontAlgn="auto" latinLnBrk="0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§"/>
              <a:defRPr/>
            </a:pPr>
            <a:r>
              <a:rPr kumimoji="0" lang="ko-KR" altLang="en-US" spc="-300" dirty="0" err="1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부산청</a:t>
            </a:r>
            <a:r>
              <a:rPr kumimoji="0" lang="en-US" altLang="ko-KR" spc="-300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sz="1600" spc="-300" dirty="0" smtClean="0">
                <a:latin typeface="휴먼모음T" pitchFamily="18" charset="-127"/>
                <a:ea typeface="휴먼모음T" pitchFamily="18" charset="-127"/>
              </a:rPr>
              <a:t>:  </a:t>
            </a:r>
            <a:r>
              <a:rPr kumimoji="0" lang="ko-KR" altLang="en-US" sz="1600" spc="-300" dirty="0" smtClean="0">
                <a:latin typeface="휴먼모음T" pitchFamily="18" charset="-127"/>
                <a:ea typeface="휴먼모음T" pitchFamily="18" charset="-127"/>
              </a:rPr>
              <a:t>부산 부산진구 자유평화로 </a:t>
            </a:r>
            <a:r>
              <a:rPr kumimoji="0" lang="en-US" altLang="ko-KR" sz="1600" spc="-300" dirty="0" smtClean="0">
                <a:latin typeface="휴먼모음T" pitchFamily="18" charset="-127"/>
                <a:ea typeface="휴먼모음T" pitchFamily="18" charset="-127"/>
              </a:rPr>
              <a:t>11 </a:t>
            </a:r>
            <a:r>
              <a:rPr kumimoji="0" lang="ko-KR" altLang="en-US" sz="1600" spc="-300" dirty="0" err="1" smtClean="0">
                <a:latin typeface="휴먼모음T" pitchFamily="18" charset="-127"/>
                <a:ea typeface="휴먼모음T" pitchFamily="18" charset="-127"/>
              </a:rPr>
              <a:t>부산지방식약청</a:t>
            </a:r>
            <a:r>
              <a:rPr kumimoji="0" lang="ko-KR" altLang="en-US" sz="1600" spc="-300" dirty="0" smtClean="0">
                <a:latin typeface="휴먼모음T" pitchFamily="18" charset="-127"/>
                <a:ea typeface="휴먼모음T" pitchFamily="18" charset="-127"/>
              </a:rPr>
              <a:t> 식품안전관리과 ☏ </a:t>
            </a:r>
            <a:r>
              <a:rPr kumimoji="0" lang="en-US" altLang="ko-KR" sz="1600" spc="-300" dirty="0" smtClean="0">
                <a:latin typeface="휴먼모음T" pitchFamily="18" charset="-127"/>
                <a:ea typeface="휴먼모음T" pitchFamily="18" charset="-127"/>
              </a:rPr>
              <a:t>(051)602-6172, 6152,  Fax 051)602-6246</a:t>
            </a:r>
          </a:p>
          <a:p>
            <a:pPr marL="190500" indent="-190500" algn="just" fontAlgn="auto" latinLnBrk="0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defRPr/>
            </a:pPr>
            <a:r>
              <a:rPr lang="en-US" altLang="ko-KR" sz="1600" spc="-300" dirty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1600" spc="-300" dirty="0" smtClean="0">
                <a:latin typeface="휴먼모음T" pitchFamily="18" charset="-127"/>
                <a:ea typeface="휴먼모음T" pitchFamily="18" charset="-127"/>
              </a:rPr>
              <a:t>                                                 </a:t>
            </a:r>
            <a:r>
              <a:rPr kumimoji="0" lang="ko-KR" altLang="en-US" sz="1600" spc="-300" dirty="0" smtClean="0">
                <a:latin typeface="휴먼모음T" pitchFamily="18" charset="-127"/>
                <a:ea typeface="휴먼모음T" pitchFamily="18" charset="-127"/>
              </a:rPr>
              <a:t>농축수산물안전과 ☏ </a:t>
            </a:r>
            <a:r>
              <a:rPr kumimoji="0" lang="en-US" altLang="ko-KR" sz="1600" spc="-300" dirty="0" smtClean="0">
                <a:latin typeface="휴먼모음T" pitchFamily="18" charset="-127"/>
                <a:ea typeface="휴먼모음T" pitchFamily="18" charset="-127"/>
              </a:rPr>
              <a:t>(051)602-6135,  Fax 051)602-6251</a:t>
            </a:r>
          </a:p>
          <a:p>
            <a:pPr marL="190500" indent="-190500" algn="just" fontAlgn="auto" latinLnBrk="0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§"/>
              <a:defRPr/>
            </a:pPr>
            <a:r>
              <a:rPr kumimoji="0" lang="ko-KR" altLang="en-US" spc="-300" dirty="0" err="1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경인청</a:t>
            </a:r>
            <a:r>
              <a:rPr kumimoji="0" lang="ko-KR" altLang="en-US" sz="1600" spc="-300" dirty="0" smtClean="0"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sz="1600" spc="-300" dirty="0" smtClean="0">
                <a:latin typeface="휴먼모음T" pitchFamily="18" charset="-127"/>
                <a:ea typeface="휴먼모음T" pitchFamily="18" charset="-127"/>
              </a:rPr>
              <a:t>: </a:t>
            </a:r>
            <a:r>
              <a:rPr kumimoji="0" lang="ko-KR" altLang="en-US" sz="1600" spc="-300" dirty="0" smtClean="0">
                <a:latin typeface="휴먼모음T" pitchFamily="18" charset="-127"/>
                <a:ea typeface="휴먼모음T" pitchFamily="18" charset="-127"/>
              </a:rPr>
              <a:t>경기 과천시 </a:t>
            </a:r>
            <a:r>
              <a:rPr kumimoji="0" lang="ko-KR" altLang="en-US" sz="1600" spc="-300" dirty="0" err="1" smtClean="0">
                <a:latin typeface="휴먼모음T" pitchFamily="18" charset="-127"/>
                <a:ea typeface="휴먼모음T" pitchFamily="18" charset="-127"/>
              </a:rPr>
              <a:t>관문로</a:t>
            </a:r>
            <a:r>
              <a:rPr kumimoji="0" lang="ko-KR" altLang="en-US" sz="1600" spc="-300" dirty="0" smtClean="0"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sz="1600" spc="-300" dirty="0" smtClean="0">
                <a:latin typeface="휴먼모음T" pitchFamily="18" charset="-127"/>
                <a:ea typeface="휴먼모음T" pitchFamily="18" charset="-127"/>
              </a:rPr>
              <a:t>47 </a:t>
            </a:r>
            <a:r>
              <a:rPr kumimoji="0" lang="ko-KR" altLang="en-US" sz="1600" spc="-300" dirty="0" err="1" smtClean="0">
                <a:latin typeface="휴먼모음T" pitchFamily="18" charset="-127"/>
                <a:ea typeface="휴먼모음T" pitchFamily="18" charset="-127"/>
              </a:rPr>
              <a:t>경인지방식약청</a:t>
            </a:r>
            <a:r>
              <a:rPr kumimoji="0" lang="ko-KR" altLang="en-US" sz="1600" spc="-300" dirty="0" smtClean="0">
                <a:latin typeface="휴먼모음T" pitchFamily="18" charset="-127"/>
                <a:ea typeface="휴먼모음T" pitchFamily="18" charset="-127"/>
              </a:rPr>
              <a:t> 식품안전관리과 ☏ </a:t>
            </a:r>
            <a:r>
              <a:rPr kumimoji="0" lang="en-US" altLang="ko-KR" sz="1600" spc="-300" dirty="0" smtClean="0">
                <a:latin typeface="휴먼모음T" pitchFamily="18" charset="-127"/>
                <a:ea typeface="휴먼모음T" pitchFamily="18" charset="-127"/>
              </a:rPr>
              <a:t>(02)2110-2039,8047,8035, Fax 02)2110-0805</a:t>
            </a:r>
          </a:p>
          <a:p>
            <a:pPr marL="190500" indent="-190500" algn="just" fontAlgn="auto" latinLnBrk="0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defRPr/>
            </a:pPr>
            <a:r>
              <a:rPr lang="en-US" altLang="ko-KR" sz="1600" spc="-300" dirty="0">
                <a:latin typeface="휴먼모음T" pitchFamily="18" charset="-127"/>
                <a:ea typeface="휴먼모음T" pitchFamily="18" charset="-127"/>
              </a:rPr>
              <a:t> </a:t>
            </a:r>
            <a:r>
              <a:rPr lang="en-US" altLang="ko-KR" sz="1600" spc="-300" dirty="0" smtClean="0">
                <a:latin typeface="휴먼모음T" pitchFamily="18" charset="-127"/>
                <a:ea typeface="휴먼모음T" pitchFamily="18" charset="-127"/>
              </a:rPr>
              <a:t>                                         </a:t>
            </a:r>
            <a:r>
              <a:rPr kumimoji="0" lang="ko-KR" altLang="en-US" sz="1600" spc="-300" dirty="0" smtClean="0">
                <a:latin typeface="휴먼모음T" pitchFamily="18" charset="-127"/>
                <a:ea typeface="휴먼모음T" pitchFamily="18" charset="-127"/>
              </a:rPr>
              <a:t>농축수산물안전과 ☏ </a:t>
            </a:r>
            <a:r>
              <a:rPr kumimoji="0" lang="en-US" altLang="ko-KR" sz="1600" spc="-300" dirty="0" smtClean="0">
                <a:latin typeface="휴먼모음T" pitchFamily="18" charset="-127"/>
                <a:ea typeface="휴먼모음T" pitchFamily="18" charset="-127"/>
              </a:rPr>
              <a:t>(02)2110-8056, Fax 02)2110-0808</a:t>
            </a:r>
          </a:p>
          <a:p>
            <a:pPr marL="190500" indent="-190500" algn="just" fontAlgn="auto" latinLnBrk="0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§"/>
              <a:defRPr/>
            </a:pPr>
            <a:r>
              <a:rPr kumimoji="0" lang="ko-KR" altLang="en-US" spc="-300" dirty="0" err="1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대구청</a:t>
            </a:r>
            <a:r>
              <a:rPr kumimoji="0" lang="ko-KR" altLang="en-US" spc="-300" dirty="0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sz="1600" spc="-300" dirty="0" smtClean="0">
                <a:latin typeface="휴먼모음T" pitchFamily="18" charset="-127"/>
                <a:ea typeface="휴먼모음T" pitchFamily="18" charset="-127"/>
              </a:rPr>
              <a:t>:  </a:t>
            </a:r>
            <a:r>
              <a:rPr kumimoji="0" lang="ko-KR" altLang="en-US" sz="1600" spc="-300" dirty="0" smtClean="0">
                <a:latin typeface="휴먼모음T" pitchFamily="18" charset="-127"/>
                <a:ea typeface="휴먼모음T" pitchFamily="18" charset="-127"/>
              </a:rPr>
              <a:t>대구 달서구 성서로 </a:t>
            </a:r>
            <a:r>
              <a:rPr kumimoji="0" lang="en-US" altLang="ko-KR" sz="1600" spc="-300" dirty="0" smtClean="0">
                <a:latin typeface="휴먼모음T" pitchFamily="18" charset="-127"/>
                <a:ea typeface="휴먼모음T" pitchFamily="18" charset="-127"/>
              </a:rPr>
              <a:t>405 </a:t>
            </a:r>
            <a:r>
              <a:rPr kumimoji="0" lang="ko-KR" altLang="en-US" sz="1600" spc="-300" dirty="0" err="1" smtClean="0">
                <a:latin typeface="휴먼모음T" pitchFamily="18" charset="-127"/>
                <a:ea typeface="휴먼모음T" pitchFamily="18" charset="-127"/>
              </a:rPr>
              <a:t>대구지방식약청</a:t>
            </a:r>
            <a:r>
              <a:rPr kumimoji="0" lang="ko-KR" altLang="en-US" sz="1600" spc="-300" dirty="0" smtClean="0">
                <a:latin typeface="휴먼모음T" pitchFamily="18" charset="-127"/>
                <a:ea typeface="휴먼모음T" pitchFamily="18" charset="-127"/>
              </a:rPr>
              <a:t> 식품안전관리과 ☏ </a:t>
            </a:r>
            <a:r>
              <a:rPr kumimoji="0" lang="en-US" altLang="ko-KR" sz="1600" spc="-300" dirty="0" smtClean="0">
                <a:latin typeface="휴먼모음T" pitchFamily="18" charset="-127"/>
                <a:ea typeface="휴먼모음T" pitchFamily="18" charset="-127"/>
              </a:rPr>
              <a:t>(053)589-2732,2739~40, Fax 053)592-2710</a:t>
            </a:r>
          </a:p>
          <a:p>
            <a:pPr marL="190500" indent="-190500" algn="just" fontAlgn="auto" latinLnBrk="0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§"/>
              <a:defRPr/>
            </a:pPr>
            <a:r>
              <a:rPr kumimoji="0" lang="ko-KR" altLang="en-US" spc="-200" dirty="0" err="1" smtClean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광주청</a:t>
            </a:r>
            <a:r>
              <a:rPr kumimoji="0" lang="ko-KR" altLang="en-US" sz="1600" spc="-200" dirty="0" smtClean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sz="1600" spc="-200" smtClean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:  </a:t>
            </a:r>
            <a:r>
              <a:rPr kumimoji="0" lang="ko-KR" altLang="en-US" sz="1600" spc="-200" dirty="0" smtClean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광주 북구 </a:t>
            </a:r>
            <a:r>
              <a:rPr kumimoji="0" lang="ko-KR" altLang="en-US" sz="1600" spc="-200" dirty="0" err="1" smtClean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첨단과기로</a:t>
            </a:r>
            <a:r>
              <a:rPr kumimoji="0" lang="ko-KR" altLang="en-US" sz="1600" spc="-200" dirty="0" smtClean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sz="1600" spc="-200" dirty="0" smtClean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176</a:t>
            </a:r>
            <a:r>
              <a:rPr kumimoji="0" lang="ko-KR" altLang="en-US" sz="1600" spc="-200" dirty="0" err="1" smtClean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번길</a:t>
            </a:r>
            <a:r>
              <a:rPr kumimoji="0" lang="ko-KR" altLang="en-US" sz="1600" spc="-200" dirty="0" smtClean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sz="1600" spc="-200" dirty="0" smtClean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39 </a:t>
            </a:r>
            <a:r>
              <a:rPr kumimoji="0" lang="ko-KR" altLang="en-US" sz="1600" spc="-200" dirty="0" err="1" smtClean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광주지방식약청</a:t>
            </a:r>
            <a:r>
              <a:rPr kumimoji="0" lang="ko-KR" altLang="en-US" sz="1600" spc="-200" dirty="0" smtClean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 식품안전관리과 ☏ </a:t>
            </a:r>
            <a:r>
              <a:rPr kumimoji="0" lang="en-US" altLang="ko-KR" sz="1600" spc="-200" dirty="0" smtClean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(062)602-1406~8, Fax 062)602-1500</a:t>
            </a:r>
          </a:p>
          <a:p>
            <a:pPr marL="190500" indent="-190500" algn="just" fontAlgn="auto" latinLnBrk="0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defRPr/>
            </a:pPr>
            <a:r>
              <a:rPr kumimoji="0" lang="ko-KR" altLang="en-US" sz="1600" spc="-200" smtClean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                                                  농축수산물안전과 </a:t>
            </a:r>
            <a:r>
              <a:rPr kumimoji="0" lang="ko-KR" altLang="en-US" sz="1600" spc="-200" dirty="0" smtClean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☏ </a:t>
            </a:r>
            <a:r>
              <a:rPr kumimoji="0" lang="en-US" altLang="ko-KR" sz="1600" spc="-200" dirty="0" smtClean="0">
                <a:solidFill>
                  <a:srgbClr val="0000FF"/>
                </a:solidFill>
                <a:latin typeface="휴먼모음T" pitchFamily="18" charset="-127"/>
                <a:ea typeface="휴먼모음T" pitchFamily="18" charset="-127"/>
              </a:rPr>
              <a:t>(062)602-1473, Fax 062)602-1470</a:t>
            </a:r>
          </a:p>
          <a:p>
            <a:pPr marL="190500" indent="-190500" algn="just" fontAlgn="auto" latinLnBrk="0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§"/>
              <a:defRPr/>
            </a:pPr>
            <a:r>
              <a:rPr kumimoji="0" lang="ko-KR" altLang="en-US" spc="-300" dirty="0" err="1" smtClean="0">
                <a:solidFill>
                  <a:srgbClr val="002060"/>
                </a:solidFill>
                <a:latin typeface="휴먼모음T" pitchFamily="18" charset="-127"/>
                <a:ea typeface="휴먼모음T" pitchFamily="18" charset="-127"/>
              </a:rPr>
              <a:t>대전청</a:t>
            </a:r>
            <a:r>
              <a:rPr kumimoji="0" lang="ko-KR" altLang="en-US" sz="1600" spc="-300" dirty="0" smtClean="0">
                <a:latin typeface="휴먼모음T" pitchFamily="18" charset="-127"/>
                <a:ea typeface="휴먼모음T" pitchFamily="18" charset="-127"/>
              </a:rPr>
              <a:t> </a:t>
            </a:r>
            <a:r>
              <a:rPr kumimoji="0" lang="en-US" altLang="ko-KR" sz="1600" spc="-300" dirty="0" smtClean="0">
                <a:latin typeface="휴먼모음T" pitchFamily="18" charset="-127"/>
                <a:ea typeface="휴먼모음T" pitchFamily="18" charset="-127"/>
              </a:rPr>
              <a:t>:  </a:t>
            </a:r>
            <a:r>
              <a:rPr kumimoji="0" lang="ko-KR" altLang="en-US" sz="1600" spc="-300" dirty="0" smtClean="0">
                <a:latin typeface="휴먼모음T" pitchFamily="18" charset="-127"/>
                <a:ea typeface="휴먼모음T" pitchFamily="18" charset="-127"/>
              </a:rPr>
              <a:t>대전 서구 청사로 </a:t>
            </a:r>
            <a:r>
              <a:rPr kumimoji="0" lang="en-US" altLang="ko-KR" sz="1600" spc="-300" dirty="0" smtClean="0">
                <a:latin typeface="휴먼모음T" pitchFamily="18" charset="-127"/>
                <a:ea typeface="휴먼모음T" pitchFamily="18" charset="-127"/>
              </a:rPr>
              <a:t>166 </a:t>
            </a:r>
            <a:r>
              <a:rPr kumimoji="0" lang="ko-KR" altLang="en-US" sz="1600" spc="-300" dirty="0" err="1" smtClean="0">
                <a:latin typeface="휴먼모음T" pitchFamily="18" charset="-127"/>
                <a:ea typeface="휴먼모음T" pitchFamily="18" charset="-127"/>
              </a:rPr>
              <a:t>대전지방식약청</a:t>
            </a:r>
            <a:r>
              <a:rPr kumimoji="0" lang="ko-KR" altLang="en-US" sz="1600" spc="-300" dirty="0" smtClean="0">
                <a:latin typeface="휴먼모음T" pitchFamily="18" charset="-127"/>
                <a:ea typeface="휴먼모음T" pitchFamily="18" charset="-127"/>
              </a:rPr>
              <a:t> 식품안전관리과 ☏ </a:t>
            </a:r>
            <a:r>
              <a:rPr kumimoji="0" lang="en-US" altLang="ko-KR" sz="1600" spc="-300" dirty="0" smtClean="0">
                <a:latin typeface="휴먼모음T" pitchFamily="18" charset="-127"/>
                <a:ea typeface="휴먼모음T" pitchFamily="18" charset="-127"/>
              </a:rPr>
              <a:t>(042)480-8735,8717,8727~8, Fax 042-480-8740</a:t>
            </a:r>
          </a:p>
        </p:txBody>
      </p:sp>
      <p:sp>
        <p:nvSpPr>
          <p:cNvPr id="6" name="대각선 방향의 모서리가 잘린 사각형 5"/>
          <p:cNvSpPr/>
          <p:nvPr/>
        </p:nvSpPr>
        <p:spPr>
          <a:xfrm>
            <a:off x="323528" y="1052736"/>
            <a:ext cx="3528392" cy="576064"/>
          </a:xfrm>
          <a:prstGeom prst="snip2Diag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 latinLnBrk="0"/>
            <a:r>
              <a:rPr lang="ko-KR" altLang="en-US" sz="2400" b="1" spc="-150" dirty="0" smtClean="0">
                <a:solidFill>
                  <a:schemeClr val="bg1"/>
                </a:solidFill>
                <a:effectLst>
                  <a:outerShdw blurRad="63500" algn="ctr" rotWithShape="0">
                    <a:prstClr val="black">
                      <a:alpha val="70000"/>
                    </a:prstClr>
                  </a:outerShdw>
                </a:effectLst>
                <a:latin typeface="10X10" pitchFamily="50" charset="-127"/>
                <a:ea typeface="10X10" pitchFamily="50" charset="-127"/>
              </a:rPr>
              <a:t>자금지원 신청 등 안내</a:t>
            </a:r>
            <a:endParaRPr lang="ko-KR" altLang="en-US" sz="2400" b="1" dirty="0" smtClean="0">
              <a:solidFill>
                <a:schemeClr val="bg1"/>
              </a:solidFill>
              <a:effectLst>
                <a:outerShdw blurRad="63500" algn="ctr" rotWithShape="0">
                  <a:prstClr val="black">
                    <a:alpha val="70000"/>
                  </a:prstClr>
                </a:outerShdw>
              </a:effectLst>
              <a:latin typeface="10X10" pitchFamily="50" charset="-127"/>
              <a:ea typeface="10X10" pitchFamily="50" charset="-127"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 smtClean="0"/>
              <a:pPr lvl="0">
                <a:defRPr lang="ko-KR" altLang="en-US"/>
              </a:pPr>
              <a:t>43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1849395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 cstate="print">
            <a:lum/>
          </a:blip>
          <a:srcRect/>
          <a:stretch>
            <a:fillRect/>
          </a:stretch>
        </p:blipFill>
        <p:spPr>
          <a:xfrm>
            <a:off x="3525875" y="5604841"/>
            <a:ext cx="4364406" cy="549529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 cstate="print">
            <a:lum/>
          </a:blip>
          <a:srcRect b="21390"/>
          <a:stretch>
            <a:fillRect/>
          </a:stretch>
        </p:blipFill>
        <p:spPr>
          <a:xfrm>
            <a:off x="2" y="856063"/>
            <a:ext cx="9146571" cy="4145254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4" cstate="print">
            <a:lum/>
          </a:blip>
          <a:srcRect/>
          <a:stretch>
            <a:fillRect/>
          </a:stretch>
        </p:blipFill>
        <p:spPr>
          <a:xfrm>
            <a:off x="212843" y="5644540"/>
            <a:ext cx="2217156" cy="501901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</p:pic>
      <p:sp>
        <p:nvSpPr>
          <p:cNvPr id="5" name="직사각형 4"/>
          <p:cNvSpPr/>
          <p:nvPr/>
        </p:nvSpPr>
        <p:spPr>
          <a:xfrm>
            <a:off x="3124029" y="6217909"/>
            <a:ext cx="2898512" cy="503465"/>
          </a:xfrm>
          <a:prstGeom prst="rect">
            <a:avLst/>
          </a:prstGeom>
          <a:noFill/>
          <a:ln w="25400" cap="flat" cmpd="sng" algn="ctr">
            <a:noFill/>
            <a:prstDash val="solid"/>
            <a:round/>
          </a:ln>
        </p:spPr>
        <p:txBody>
          <a:bodyPr vert="horz" wrap="square" lIns="89921" tIns="46718" rIns="89921" bIns="46718" anchor="ctr">
            <a:noAutofit/>
          </a:bodyPr>
          <a:lstStyle/>
          <a:p>
            <a:pPr marL="449910" indent="-449910" algn="ctr" defTabSz="809939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rgbClr val="000000">
                  <a:alpha val="100000"/>
                </a:srgbClr>
              </a:buClr>
              <a:buSzPct val="100000"/>
              <a:defRPr lang="ko-KR" altLang="en-US"/>
            </a:pPr>
            <a:r>
              <a:rPr lang="ko-KR" altLang="en-US" sz="1400" spc="5" dirty="0">
                <a:solidFill>
                  <a:srgbClr val="000000">
                    <a:alpha val="100000"/>
                  </a:srgbClr>
                </a:solidFill>
                <a:latin typeface="굴림"/>
                <a:ea typeface="굴림"/>
                <a:sym typeface="Wingdings"/>
              </a:rPr>
              <a:t> </a:t>
            </a:r>
          </a:p>
        </p:txBody>
      </p:sp>
    </p:spTree>
    <p:extLst>
      <p:ext uri="{BB962C8B-B14F-4D97-AF65-F5344CB8AC3E}">
        <p14:creationId xmlns="" xmlns:p14="http://schemas.microsoft.com/office/powerpoint/2010/main" val="373227745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3_한컴오피스">
  <a:themeElements>
    <a:clrScheme name="PowerPoint">
      <a:dk1>
        <a:srgbClr val="000000"/>
      </a:dk1>
      <a:lt1>
        <a:srgbClr val="FFFFFF"/>
      </a:lt1>
      <a:dk2>
        <a:srgbClr val="000000"/>
      </a:dk2>
      <a:lt2>
        <a:srgbClr val="EEECE1"/>
      </a:lt2>
      <a:accent1>
        <a:srgbClr val="4F81BD"/>
      </a:accent1>
      <a:accent2>
        <a:srgbClr val="C0504D"/>
      </a:accent2>
      <a:accent3>
        <a:srgbClr val="000000"/>
      </a:accent3>
      <a:accent4>
        <a:srgbClr val="4338C6"/>
      </a:accent4>
      <a:accent5>
        <a:srgbClr val="B2CEFF"/>
      </a:accent5>
      <a:accent6>
        <a:srgbClr val="B9B9B9"/>
      </a:accent6>
      <a:hlink>
        <a:srgbClr val="0000FF"/>
      </a:hlink>
      <a:folHlink>
        <a:srgbClr val="800080"/>
      </a:folHlink>
    </a:clrScheme>
    <a:fontScheme name="한컴오피스">
      <a:majorFont>
        <a:latin typeface="함초롬돋움"/>
        <a:ea typeface="함초롬돋움"/>
        <a:cs typeface=""/>
      </a:majorFont>
      <a:minorFont>
        <a:latin typeface="함초롬돋움"/>
        <a:ea typeface="함초롬돋움"/>
        <a:cs typeface="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1C3D62"/>
      </a:dk2>
      <a:lt2>
        <a:srgbClr val="E3DCC1"/>
      </a:lt2>
      <a:accent1>
        <a:srgbClr val="315F97"/>
      </a:accent1>
      <a:accent2>
        <a:srgbClr val="C75252"/>
      </a:accent2>
      <a:accent3>
        <a:srgbClr val="E9AE2B"/>
      </a:accent3>
      <a:accent4>
        <a:srgbClr val="699B37"/>
      </a:accent4>
      <a:accent5>
        <a:srgbClr val="358791"/>
      </a:accent5>
      <a:accent6>
        <a:srgbClr val="CA56A7"/>
      </a:accent6>
      <a:hlink>
        <a:srgbClr val="0000FF"/>
      </a:hlink>
      <a:folHlink>
        <a:srgbClr val="800080"/>
      </a:folHlink>
    </a:clrScheme>
    <a:fontScheme name="한컴오피스">
      <a:majorFont>
        <a:latin typeface="함초롬돋움"/>
        <a:ea typeface="함초롬돋움"/>
        <a:cs typeface=""/>
      </a:majorFont>
      <a:minorFont>
        <a:latin typeface="함초롬돋움"/>
        <a:ea typeface="함초롬돋움"/>
        <a:cs typeface="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1705</TotalTime>
  <Words>3468</Words>
  <Application>Microsoft Office PowerPoint</Application>
  <PresentationFormat>사용자 지정</PresentationFormat>
  <Paragraphs>545</Paragraphs>
  <Slides>44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14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44</vt:i4>
      </vt:variant>
    </vt:vector>
  </HeadingPairs>
  <TitlesOfParts>
    <vt:vector size="60" baseType="lpstr">
      <vt:lpstr>굴림</vt:lpstr>
      <vt:lpstr>Arial</vt:lpstr>
      <vt:lpstr>맑은 고딕</vt:lpstr>
      <vt:lpstr>HY울릉도B</vt:lpstr>
      <vt:lpstr>Wingdings</vt:lpstr>
      <vt:lpstr>HY수평선B</vt:lpstr>
      <vt:lpstr>HY헤드라인M</vt:lpstr>
      <vt:lpstr>휴먼모음T</vt:lpstr>
      <vt:lpstr>HY견고딕</vt:lpstr>
      <vt:lpstr>Times New Roman</vt:lpstr>
      <vt:lpstr>HY울릉도M</vt:lpstr>
      <vt:lpstr>함초롬바탕</vt:lpstr>
      <vt:lpstr>10X10</vt:lpstr>
      <vt:lpstr>함초롬돋움</vt:lpstr>
      <vt:lpstr>3_한컴오피스</vt:lpstr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슬라이드 38</vt:lpstr>
      <vt:lpstr>슬라이드 39</vt:lpstr>
      <vt:lpstr>슬라이드 40</vt:lpstr>
      <vt:lpstr>슬라이드 41</vt:lpstr>
      <vt:lpstr>슬라이드 42</vt:lpstr>
      <vt:lpstr>슬라이드 43</vt:lpstr>
      <vt:lpstr>슬라이드 44</vt:lpstr>
    </vt:vector>
  </TitlesOfParts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dg</dc:creator>
  <cp:lastModifiedBy>MFDS</cp:lastModifiedBy>
  <cp:revision>195</cp:revision>
  <cp:lastPrinted>2019-01-16T02:18:41Z</cp:lastPrinted>
  <dcterms:modified xsi:type="dcterms:W3CDTF">2019-01-28T10:26:18Z</dcterms:modified>
</cp:coreProperties>
</file>